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16"/>
  </p:notesMasterIdLst>
  <p:handoutMasterIdLst>
    <p:handoutMasterId r:id="rId17"/>
  </p:handoutMasterIdLst>
  <p:sldIdLst>
    <p:sldId id="489" r:id="rId2"/>
    <p:sldId id="455" r:id="rId3"/>
    <p:sldId id="456" r:id="rId4"/>
    <p:sldId id="457" r:id="rId5"/>
    <p:sldId id="460" r:id="rId6"/>
    <p:sldId id="487" r:id="rId7"/>
    <p:sldId id="482" r:id="rId8"/>
    <p:sldId id="483" r:id="rId9"/>
    <p:sldId id="484" r:id="rId10"/>
    <p:sldId id="473" r:id="rId11"/>
    <p:sldId id="485" r:id="rId12"/>
    <p:sldId id="471" r:id="rId13"/>
    <p:sldId id="465" r:id="rId14"/>
    <p:sldId id="467" r:id="rId15"/>
  </p:sldIdLst>
  <p:sldSz cx="9144000" cy="6858000" type="screen4x3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33CCFF"/>
    <a:srgbClr val="FFCC00"/>
    <a:srgbClr val="FF0066"/>
    <a:srgbClr val="006699"/>
    <a:srgbClr val="006BB4"/>
    <a:srgbClr val="800000"/>
    <a:srgbClr val="0077C8"/>
    <a:srgbClr val="0075C4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3" autoAdjust="0"/>
    <p:restoredTop sz="98585" autoAdjust="0"/>
  </p:normalViewPr>
  <p:slideViewPr>
    <p:cSldViewPr snapToGrid="0">
      <p:cViewPr varScale="1">
        <p:scale>
          <a:sx n="86" d="100"/>
          <a:sy n="86" d="100"/>
        </p:scale>
        <p:origin x="1594" y="53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notesViewPr>
    <p:cSldViewPr snapToGrid="0">
      <p:cViewPr varScale="1">
        <p:scale>
          <a:sx n="79" d="100"/>
          <a:sy n="79" d="100"/>
        </p:scale>
        <p:origin x="31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work\&#54924;&#49324;&#44288;&#47532;\&#54924;&#49324;%20&#51613;&#48729;%20&#49436;&#47448;\&#51064;&#47141;\&#51333;&#50629;&#50896;%20&#51613;&#4404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7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r>
              <a:rPr lang="en-US" sz="700" dirty="0">
                <a:latin typeface="+mn-ea"/>
                <a:ea typeface="+mn-ea"/>
              </a:rPr>
              <a:t>ADAS </a:t>
            </a:r>
            <a:r>
              <a:rPr lang="ko-KR" sz="700">
                <a:latin typeface="+mn-ea"/>
                <a:ea typeface="+mn-ea"/>
              </a:rPr>
              <a:t>전 세계 시장 규모</a:t>
            </a:r>
            <a:r>
              <a:rPr lang="en-US" sz="700" dirty="0">
                <a:latin typeface="+mn-ea"/>
                <a:ea typeface="+mn-ea"/>
              </a:rPr>
              <a:t>( </a:t>
            </a:r>
            <a:r>
              <a:rPr lang="ko-KR" sz="700">
                <a:latin typeface="+mn-ea"/>
                <a:ea typeface="+mn-ea"/>
              </a:rPr>
              <a:t>단위</a:t>
            </a:r>
            <a:r>
              <a:rPr lang="en-US" sz="700" dirty="0">
                <a:latin typeface="+mn-ea"/>
                <a:ea typeface="+mn-ea"/>
              </a:rPr>
              <a:t>: Billion </a:t>
            </a:r>
            <a:r>
              <a:rPr lang="en-US" sz="700" dirty="0" smtClean="0">
                <a:latin typeface="+mn-ea"/>
                <a:ea typeface="+mn-ea"/>
              </a:rPr>
              <a:t>dollar</a:t>
            </a:r>
            <a:r>
              <a:rPr lang="en-US" sz="700" dirty="0">
                <a:latin typeface="+mn-ea"/>
                <a:ea typeface="+mn-ea"/>
              </a:rPr>
              <a:t>)</a:t>
            </a:r>
            <a:endParaRPr lang="ko-KR" sz="700">
              <a:latin typeface="+mn-ea"/>
              <a:ea typeface="+mn-ea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698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9645501244390893E-2"/>
                  <c:y val="-8.45863409710189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85A-4281-811D-1FABAECC6C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645501244390893E-2"/>
                  <c:y val="-0.1033833056312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85A-4281-811D-1FABAECC6C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469270283715513E-2"/>
                  <c:y val="-9.39848233011319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85A-4281-811D-1FABAECC6C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시장!$C$3:$C$5</c:f>
              <c:strCache>
                <c:ptCount val="3"/>
                <c:pt idx="0">
                  <c:v>10년</c:v>
                </c:pt>
                <c:pt idx="1">
                  <c:v>13년</c:v>
                </c:pt>
                <c:pt idx="2">
                  <c:v>20년</c:v>
                </c:pt>
              </c:strCache>
            </c:strRef>
          </c:cat>
          <c:val>
            <c:numRef>
              <c:f>시장!$D$3:$D$5</c:f>
              <c:numCache>
                <c:formatCode>General</c:formatCode>
                <c:ptCount val="3"/>
                <c:pt idx="0">
                  <c:v>4.3</c:v>
                </c:pt>
                <c:pt idx="1">
                  <c:v>7.3</c:v>
                </c:pt>
                <c:pt idx="2">
                  <c:v>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85A-4281-811D-1FABAECC6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688352"/>
        <c:axId val="237687960"/>
      </c:lineChart>
      <c:catAx>
        <c:axId val="23768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ko-KR"/>
          </a:p>
        </c:txPr>
        <c:crossAx val="237687960"/>
        <c:crosses val="autoZero"/>
        <c:auto val="1"/>
        <c:lblAlgn val="ctr"/>
        <c:lblOffset val="100"/>
        <c:noMultiLvlLbl val="0"/>
      </c:catAx>
      <c:valAx>
        <c:axId val="237687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3768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bg1">
          <a:lumMod val="85000"/>
        </a:schemeClr>
      </a:solidFill>
    </a:ln>
    <a:effectLst/>
  </c:spPr>
  <c:txPr>
    <a:bodyPr/>
    <a:lstStyle/>
    <a:p>
      <a:pPr>
        <a:defRPr sz="700" baseline="0">
          <a:latin typeface="Times New Roman" panose="02020603050405020304" pitchFamily="18" charset="0"/>
          <a:ea typeface="HY신명조" panose="02030600000101010101" pitchFamily="18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3376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3376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1D93139C-A03C-4A24-B46C-3771ED604EA3}" type="datetimeFigureOut">
              <a:rPr lang="ko-KR" altLang="en-US" smtClean="0"/>
              <a:pPr/>
              <a:t>2017-03-09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237"/>
            <a:ext cx="3077137" cy="513376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0506" y="9721237"/>
            <a:ext cx="3077137" cy="513376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6D7562B5-4A50-42BB-A582-106A8F756D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6148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C36A5152-8D9E-4513-A73F-5040D6FD84D2}" type="datetimeFigureOut">
              <a:rPr lang="ko-KR" altLang="en-US" smtClean="0"/>
              <a:pPr/>
              <a:t>2017-03-09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7938"/>
            <a:ext cx="46069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0" tIns="47535" rIns="95070" bIns="4753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5070" tIns="47535" rIns="95070" bIns="4753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3507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3507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8A3157CC-1AE9-4C02-8647-055ECD6AB70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73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157CC-1AE9-4C02-8647-055ECD6AB705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574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157CC-1AE9-4C02-8647-055ECD6AB705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191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7019925" y="6589481"/>
            <a:ext cx="2133600" cy="256034"/>
          </a:xfrm>
        </p:spPr>
        <p:txBody>
          <a:bodyPr/>
          <a:lstStyle>
            <a:lvl1pPr>
              <a:defRPr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50" charset="-127"/>
                <a:ea typeface="휴먼모음T" pitchFamily="18" charset="-127"/>
              </a:defRPr>
            </a:lvl1pPr>
          </a:lstStyle>
          <a:p>
            <a:fld id="{B75F1011-22B9-4897-9661-5C5AEDC1232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51" y="282257"/>
            <a:ext cx="1449148" cy="39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66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641237" y="152816"/>
            <a:ext cx="447" cy="46835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609600"/>
            <a:ext cx="1409700" cy="3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 userDrawn="1"/>
        </p:nvSpPr>
        <p:spPr>
          <a:xfrm>
            <a:off x="0" y="892629"/>
            <a:ext cx="7820269" cy="851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7620000" y="6616701"/>
            <a:ext cx="1524000" cy="241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1" y="6616701"/>
            <a:ext cx="7505699" cy="241299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194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0" y="44452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0" y="692150"/>
            <a:ext cx="9144000" cy="576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925" y="6453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900" baseline="0">
                <a:solidFill>
                  <a:schemeClr val="tx1">
                    <a:tint val="75000"/>
                  </a:schemeClr>
                </a:solidFill>
                <a:latin typeface="Arial Unicode MS" pitchFamily="50" charset="-127"/>
                <a:ea typeface="휴먼모음T" pitchFamily="18" charset="-127"/>
                <a:cs typeface="Arial Unicode MS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19925" y="64531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 baseline="0">
                <a:solidFill>
                  <a:schemeClr val="tx1">
                    <a:tint val="75000"/>
                  </a:schemeClr>
                </a:solidFill>
                <a:latin typeface="Arial Unicode MS" pitchFamily="50" charset="-127"/>
                <a:ea typeface="휴먼모음T" pitchFamily="18" charset="-127"/>
                <a:cs typeface="Arial Unicode MS" pitchFamily="50" charset="-127"/>
              </a:defRPr>
            </a:lvl1pPr>
          </a:lstStyle>
          <a:p>
            <a:fld id="{B75F1011-22B9-4897-9661-5C5AEDC1232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959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2100" b="1" kern="1200" baseline="0">
          <a:solidFill>
            <a:schemeClr val="tx1"/>
          </a:solidFill>
          <a:latin typeface="Arial Unicode MS" pitchFamily="50" charset="-127"/>
          <a:ea typeface="한컴 윤고딕 230" pitchFamily="18" charset="-127"/>
          <a:cs typeface="휴먼모음T" pitchFamily="18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Franklin Gothic Book" pitchFamily="34" charset="0"/>
          <a:ea typeface="HY그래픽" pitchFamily="18" charset="-127"/>
          <a:cs typeface="HY그래픽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Franklin Gothic Book" pitchFamily="34" charset="0"/>
          <a:ea typeface="HY그래픽" pitchFamily="18" charset="-127"/>
          <a:cs typeface="HY그래픽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Franklin Gothic Book" pitchFamily="34" charset="0"/>
          <a:ea typeface="HY그래픽" pitchFamily="18" charset="-127"/>
          <a:cs typeface="HY그래픽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Franklin Gothic Book" pitchFamily="34" charset="0"/>
          <a:ea typeface="HY그래픽" pitchFamily="18" charset="-127"/>
          <a:cs typeface="HY그래픽" pitchFamily="18" charset="-127"/>
        </a:defRPr>
      </a:lvl5pPr>
      <a:lvl6pPr marL="342900" algn="ctr" rtl="0" eaLnBrk="1" fontAlgn="base" latinLnBrk="1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685800" algn="ctr" rtl="0" eaLnBrk="1" fontAlgn="base" latinLnBrk="1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028700" algn="ctr" rtl="0" eaLnBrk="1" fontAlgn="base" latinLnBrk="1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371600" algn="ctr" rtl="0" eaLnBrk="1" fontAlgn="base" latinLnBrk="1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57175" indent="-257175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 baseline="0">
          <a:solidFill>
            <a:schemeClr val="tx1"/>
          </a:solidFill>
          <a:latin typeface="Arial Unicode MS" pitchFamily="50" charset="-127"/>
          <a:ea typeface="함초롬바탕" pitchFamily="18" charset="-127"/>
          <a:cs typeface="HY그래픽" pitchFamily="18" charset="-127"/>
        </a:defRPr>
      </a:lvl1pPr>
      <a:lvl2pPr marL="557213" indent="-214313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 baseline="0">
          <a:solidFill>
            <a:schemeClr val="tx1"/>
          </a:solidFill>
          <a:latin typeface="Arial Unicode MS" pitchFamily="50" charset="-127"/>
          <a:ea typeface="함초롬바탕" pitchFamily="18" charset="-127"/>
          <a:cs typeface="HY그래픽" pitchFamily="18" charset="-127"/>
        </a:defRPr>
      </a:lvl2pPr>
      <a:lvl3pPr marL="857250" indent="-1714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kern="1200" baseline="0">
          <a:solidFill>
            <a:schemeClr val="tx1"/>
          </a:solidFill>
          <a:latin typeface="Arial Unicode MS" pitchFamily="50" charset="-127"/>
          <a:ea typeface="함초롬바탕" pitchFamily="18" charset="-127"/>
          <a:cs typeface="HY그래픽" pitchFamily="18" charset="-127"/>
        </a:defRPr>
      </a:lvl3pPr>
      <a:lvl4pPr marL="1200150" indent="-1714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 baseline="0">
          <a:solidFill>
            <a:schemeClr val="tx1"/>
          </a:solidFill>
          <a:latin typeface="Arial Unicode MS" pitchFamily="50" charset="-127"/>
          <a:ea typeface="함초롬바탕" pitchFamily="18" charset="-127"/>
          <a:cs typeface="HY그래픽" pitchFamily="18" charset="-127"/>
        </a:defRPr>
      </a:lvl4pPr>
      <a:lvl5pPr marL="1543050" indent="-1714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 baseline="0">
          <a:solidFill>
            <a:schemeClr val="tx1"/>
          </a:solidFill>
          <a:latin typeface="Arial Unicode MS" pitchFamily="50" charset="-127"/>
          <a:ea typeface="함초롬바탕" pitchFamily="18" charset="-127"/>
          <a:cs typeface="HY그래픽" pitchFamily="18" charset="-127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hyperlink" Target="http://www.google.co.kr/url?sa=i&amp;rct=j&amp;q=&amp;esrc=s&amp;source=images&amp;cd=&amp;cad=rja&amp;uact=8&amp;ved=0ahUKEwi2wdic88HMAhWGKpQKHdSCC44QjRwIBw&amp;url=http://www.machinerytraderparts.com/how-the-supply-chain-of-the-automotive-industry-works-2/&amp;bvm=bv.121421273,d.dGo&amp;psig=AFQjCNHraC3zTl6ID8Xn7RdV05NsvEAULQ&amp;ust=146250171930073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41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kr/url?sa=i&amp;rct=j&amp;q=&amp;esrc=s&amp;source=images&amp;cd=&amp;cad=rja&amp;uact=8&amp;ved=0ahUKEwi4nbrR48HMAhXEk5QKHa2dCQ0QjRwIBw&amp;url=http://reecelowe98.blogspot.com/2014/11/unit-66.html&amp;bvm=bv.121421273,d.dGo&amp;psig=AFQjCNHzu5dRF8oQNhANftsstjeVAhgw6A&amp;ust=146249793561218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.kr/url?sa=i&amp;rct=j&amp;q=&amp;esrc=s&amp;source=images&amp;cd=&amp;cad=rja&amp;uact=8&amp;ved=0ahUKEwiairDa8cHMAhWGJJQKHYeFBhoQjRwIBw&amp;url=http://www.123rf.com/photo_16488961_abstract-word-cloud-for-automotive-industry-with-related-tags-and-terms.html&amp;bvm=bv.121421273,d.dGo&amp;psig=AFQjCNHraC3zTl6ID8Xn7RdV05NsvEAULQ&amp;ust=146250171930073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8100" y="4305300"/>
            <a:ext cx="604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latin typeface="Calibri" pitchFamily="34" charset="0"/>
              </a:rPr>
              <a:t>VADAS</a:t>
            </a:r>
            <a:endParaRPr lang="ko-KR" altLang="en-US" sz="4400" b="1">
              <a:latin typeface="Calibri" pitchFamily="34" charset="0"/>
            </a:endParaRPr>
          </a:p>
        </p:txBody>
      </p:sp>
      <p:sp>
        <p:nvSpPr>
          <p:cNvPr id="13" name="사다리꼴 12"/>
          <p:cNvSpPr/>
          <p:nvPr/>
        </p:nvSpPr>
        <p:spPr>
          <a:xfrm rot="5400000">
            <a:off x="-533400" y="533400"/>
            <a:ext cx="3225800" cy="2159000"/>
          </a:xfrm>
          <a:prstGeom prst="trapezoid">
            <a:avLst>
              <a:gd name="adj" fmla="val 50743"/>
            </a:avLst>
          </a:prstGeom>
          <a:solidFill>
            <a:srgbClr val="2A6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이등변 삼각형 5"/>
          <p:cNvSpPr/>
          <p:nvPr/>
        </p:nvSpPr>
        <p:spPr>
          <a:xfrm rot="10180546">
            <a:off x="4058441" y="1431305"/>
            <a:ext cx="3312534" cy="1592156"/>
          </a:xfrm>
          <a:prstGeom prst="triangle">
            <a:avLst>
              <a:gd name="adj" fmla="val 82769"/>
            </a:avLst>
          </a:prstGeom>
          <a:solidFill>
            <a:srgbClr val="2A6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2019300" y="603250"/>
            <a:ext cx="2082800" cy="2057400"/>
          </a:xfrm>
          <a:prstGeom prst="ellipse">
            <a:avLst/>
          </a:prstGeom>
          <a:solidFill>
            <a:schemeClr val="bg1"/>
          </a:solidFill>
          <a:ln w="339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479550"/>
            <a:ext cx="1409700" cy="3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이등변 삼각형 6"/>
          <p:cNvSpPr/>
          <p:nvPr/>
        </p:nvSpPr>
        <p:spPr>
          <a:xfrm rot="14279718">
            <a:off x="5746121" y="1595189"/>
            <a:ext cx="2249817" cy="2128143"/>
          </a:xfrm>
          <a:prstGeom prst="triangle">
            <a:avLst>
              <a:gd name="adj" fmla="val 85861"/>
            </a:avLst>
          </a:prstGeom>
          <a:solidFill>
            <a:srgbClr val="224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 rot="5400000" flipV="1">
            <a:off x="6000748" y="1155701"/>
            <a:ext cx="4318002" cy="1968502"/>
          </a:xfrm>
          <a:prstGeom prst="triangle">
            <a:avLst>
              <a:gd name="adj" fmla="val 27051"/>
            </a:avLst>
          </a:prstGeom>
          <a:solidFill>
            <a:srgbClr val="2A6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311980" y="3892034"/>
            <a:ext cx="2296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i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VISION 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1"/>
          <p:cNvSpPr txBox="1">
            <a:spLocks/>
          </p:cNvSpPr>
          <p:nvPr/>
        </p:nvSpPr>
        <p:spPr bwMode="auto">
          <a:xfrm>
            <a:off x="0" y="-24939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800" b="1" kern="1200" baseline="0">
                <a:solidFill>
                  <a:schemeClr val="bg1"/>
                </a:solidFill>
                <a:latin typeface="Times New Roman" panose="02020603050405020304" pitchFamily="18" charset="0"/>
                <a:ea typeface="HY신명조" panose="02030600000101010101" pitchFamily="18" charset="-127"/>
                <a:cs typeface="휴먼모음T" pitchFamily="18" charset="-127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5pPr>
            <a:lvl6pPr marL="3429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685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0287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ko-KR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비즈니스 환경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437" y="4900297"/>
            <a:ext cx="8537563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국내 자동차 산업의 가치사슬은 공급자 중심의 구조로 인해 해당분야 공급자 제한적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(1~2</a:t>
            </a:r>
            <a:r>
              <a:rPr lang="ko-KR" alt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社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가치 사슬에서 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OEM</a:t>
            </a:r>
            <a:r>
              <a:rPr lang="ko-KR" alt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과 공급자간의 유대관계는 강하나 공급자 이하의 단계에서는 취약</a:t>
            </a:r>
            <a:endParaRPr lang="en-US" altLang="ko-KR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신규 기술에 대한 수요업체 대비 공급업체 수요가 부족</a:t>
            </a:r>
            <a:endParaRPr lang="en-US" altLang="ko-KR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14338" name="Picture 2" descr="http://www.machinerytraderparts.com/wp-content/uploads/2013/06/Automotive-supply-ch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7900" y="2358477"/>
            <a:ext cx="2819400" cy="1548360"/>
          </a:xfrm>
          <a:prstGeom prst="rect">
            <a:avLst/>
          </a:prstGeom>
          <a:noFill/>
        </p:spPr>
      </p:pic>
      <p:sp>
        <p:nvSpPr>
          <p:cNvPr id="12" name="아래쪽 화살표 11"/>
          <p:cNvSpPr/>
          <p:nvPr/>
        </p:nvSpPr>
        <p:spPr>
          <a:xfrm rot="16200000">
            <a:off x="3213100" y="2565400"/>
            <a:ext cx="787400" cy="2743200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아래쪽 화살표 12"/>
          <p:cNvSpPr/>
          <p:nvPr/>
        </p:nvSpPr>
        <p:spPr>
          <a:xfrm rot="16200000">
            <a:off x="3695700" y="1943100"/>
            <a:ext cx="787400" cy="2743200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5" name="아래쪽 화살표 14"/>
          <p:cNvSpPr/>
          <p:nvPr/>
        </p:nvSpPr>
        <p:spPr>
          <a:xfrm rot="16200000">
            <a:off x="4178300" y="1333500"/>
            <a:ext cx="787400" cy="2743200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6" name="아래쪽 화살표 15"/>
          <p:cNvSpPr/>
          <p:nvPr/>
        </p:nvSpPr>
        <p:spPr>
          <a:xfrm rot="16200000">
            <a:off x="4660900" y="698500"/>
            <a:ext cx="787400" cy="2743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0" name="TextBox 29"/>
          <p:cNvSpPr txBox="1"/>
          <p:nvPr/>
        </p:nvSpPr>
        <p:spPr>
          <a:xfrm>
            <a:off x="4247674" y="1927772"/>
            <a:ext cx="1446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OEM: </a:t>
            </a:r>
            <a:r>
              <a:rPr lang="ko-KR" alt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완성차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38731" y="2548260"/>
            <a:ext cx="2215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Supplier: 1</a:t>
            </a:r>
            <a:r>
              <a:rPr lang="ko-KR" alt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차 공급자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48631" y="3152458"/>
            <a:ext cx="3151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Solution provider: 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</a:t>
            </a:r>
            <a:r>
              <a:rPr lang="ko-KR" alt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차 공급자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71321" y="3779088"/>
            <a:ext cx="1843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부품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/</a:t>
            </a:r>
            <a:r>
              <a:rPr lang="ko-KR" alt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소재 공급자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587500"/>
            <a:ext cx="8509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6900" y="22479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3800" y="2946400"/>
            <a:ext cx="698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900" y="3556000"/>
            <a:ext cx="825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36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9" descr="HKBS00008-1"/>
          <p:cNvPicPr preferRelativeResize="0"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20" y="3284066"/>
            <a:ext cx="144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7" descr="SL심벌"/>
          <p:cNvPicPr preferRelativeResize="0"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432300"/>
            <a:ext cx="1117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/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806" y="3225800"/>
            <a:ext cx="1615994" cy="47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5"/>
          <p:cNvPicPr preferRelativeResize="0"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75" y="3279623"/>
            <a:ext cx="14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2" descr="http://cfile240.uf.daum.net/image/156B1C4D4E9BD20F20A73F"/>
          <p:cNvPicPr preferRelativeResize="0"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496" y="3216122"/>
            <a:ext cx="1626204" cy="60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"/>
          <p:cNvPicPr preferRelativeResize="0"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97" y="4368800"/>
            <a:ext cx="1321403" cy="44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그림 60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06" y="2006600"/>
            <a:ext cx="1704894" cy="419821"/>
          </a:xfrm>
          <a:prstGeom prst="rect">
            <a:avLst/>
          </a:prstGeom>
        </p:spPr>
      </p:pic>
      <p:pic>
        <p:nvPicPr>
          <p:cNvPr id="62" name="Picture 10" descr="http://m.lge.co.kr/images/common/logo100p.png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71" y="5297609"/>
            <a:ext cx="1440000" cy="61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그림 84"/>
          <p:cNvPicPr preferRelativeResize="0">
            <a:picLocks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1902" y="5437361"/>
            <a:ext cx="1440000" cy="360000"/>
          </a:xfrm>
          <a:prstGeom prst="rect">
            <a:avLst/>
          </a:prstGeom>
        </p:spPr>
      </p:pic>
      <p:pic>
        <p:nvPicPr>
          <p:cNvPr id="102" name="그림 101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2137402"/>
            <a:ext cx="1368032" cy="339098"/>
          </a:xfrm>
          <a:prstGeom prst="rect">
            <a:avLst/>
          </a:prstGeom>
        </p:spPr>
      </p:pic>
      <p:pic>
        <p:nvPicPr>
          <p:cNvPr id="103" name="그림 102"/>
          <p:cNvPicPr preferRelativeResize="0">
            <a:picLocks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64" y="2120900"/>
            <a:ext cx="1580235" cy="319938"/>
          </a:xfrm>
          <a:prstGeom prst="rect">
            <a:avLst/>
          </a:prstGeom>
        </p:spPr>
      </p:pic>
      <p:pic>
        <p:nvPicPr>
          <p:cNvPr id="97" name="Picture 3"/>
          <p:cNvPicPr preferRelativeResize="0">
            <a:picLocks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20" y="4393922"/>
            <a:ext cx="144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2" descr="https://www.telechips.com/kor/images/common/txt_logo.gif"/>
          <p:cNvPicPr preferRelativeResize="0">
            <a:picLocks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06" y="4495522"/>
            <a:ext cx="1349294" cy="26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제목 1"/>
          <p:cNvSpPr txBox="1">
            <a:spLocks/>
          </p:cNvSpPr>
          <p:nvPr/>
        </p:nvSpPr>
        <p:spPr bwMode="auto">
          <a:xfrm>
            <a:off x="0" y="-24939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800" b="1" kern="1200" baseline="0">
                <a:solidFill>
                  <a:schemeClr val="bg1"/>
                </a:solidFill>
                <a:latin typeface="Times New Roman" panose="02020603050405020304" pitchFamily="18" charset="0"/>
                <a:ea typeface="HY신명조" panose="02030600000101010101" pitchFamily="18" charset="-127"/>
                <a:cs typeface="휴먼모음T" pitchFamily="18" charset="-127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5pPr>
            <a:lvl6pPr marL="3429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685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0287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ko-KR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주요 거래처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20" y="2035211"/>
            <a:ext cx="1440000" cy="54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/>
          <p:cNvSpPr/>
          <p:nvPr/>
        </p:nvSpPr>
        <p:spPr>
          <a:xfrm>
            <a:off x="4711700" y="1689100"/>
            <a:ext cx="1922780" cy="444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2501900" y="1689100"/>
            <a:ext cx="1922780" cy="444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292100" y="1701800"/>
            <a:ext cx="1922780" cy="444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Text Box 9"/>
          <p:cNvSpPr txBox="1">
            <a:spLocks noChangeArrowheads="1"/>
          </p:cNvSpPr>
          <p:nvPr/>
        </p:nvSpPr>
        <p:spPr bwMode="auto">
          <a:xfrm>
            <a:off x="292099" y="3902989"/>
            <a:ext cx="187960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28600" lvl="0" indent="-2286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보유 원천기술의 수준 차이 및 내재화 정도가 높음</a:t>
            </a:r>
            <a:endParaRPr kumimoji="1"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굴림" pitchFamily="50" charset="-127"/>
            </a:endParaRPr>
          </a:p>
          <a:p>
            <a:pPr marL="228600" lvl="0" indent="-2286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kumimoji="1"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굴림" pitchFamily="50" charset="-127"/>
            </a:endParaRPr>
          </a:p>
          <a:p>
            <a:pPr marL="228600" lvl="0" indent="-2286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알고리즘 이해도와 </a:t>
            </a:r>
            <a:r>
              <a:rPr kumimoji="1" lang="ko-KR" alt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임베디드</a:t>
            </a:r>
            <a:r>
              <a:rPr kumimoji="1"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 </a:t>
            </a:r>
            <a:r>
              <a:rPr kumimoji="1" lang="ko-KR" alt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프로세싱</a:t>
            </a:r>
            <a:r>
              <a:rPr kumimoji="1"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 구현 능력 보유</a:t>
            </a:r>
            <a:endParaRPr kumimoji="1"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굴림" pitchFamily="50" charset="-127"/>
            </a:endParaRPr>
          </a:p>
          <a:p>
            <a:pPr marL="228600" lvl="0" indent="-2286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kumimoji="1"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굴림" pitchFamily="50" charset="-127"/>
            </a:endParaRPr>
          </a:p>
          <a:p>
            <a:pPr marL="228600" lvl="0" indent="-2286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우수 인력 확보 및 산학협력 체계 구축</a:t>
            </a:r>
            <a:endParaRPr kumimoji="1"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굴림" pitchFamily="50" charset="-127"/>
            </a:endParaRPr>
          </a:p>
        </p:txBody>
      </p:sp>
      <p:sp>
        <p:nvSpPr>
          <p:cNvPr id="82" name="Text Box 9"/>
          <p:cNvSpPr txBox="1">
            <a:spLocks noChangeArrowheads="1"/>
          </p:cNvSpPr>
          <p:nvPr/>
        </p:nvSpPr>
        <p:spPr bwMode="auto">
          <a:xfrm>
            <a:off x="4749799" y="3902989"/>
            <a:ext cx="19040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28600" lvl="0" indent="-2286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경쟁사 신뢰도 하락에 따른 신규 고객 증가</a:t>
            </a:r>
            <a:endParaRPr kumimoji="1"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굴림" pitchFamily="50" charset="-127"/>
            </a:endParaRPr>
          </a:p>
          <a:p>
            <a:pPr marL="228600" lvl="0" indent="-2286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kumimoji="1"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굴림" pitchFamily="50" charset="-127"/>
            </a:endParaRPr>
          </a:p>
          <a:p>
            <a:pPr marL="228600" lvl="0" indent="-2286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en-US" altLang="ko-KR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SoC</a:t>
            </a:r>
            <a:r>
              <a:rPr kumimoji="1"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 </a:t>
            </a:r>
            <a:r>
              <a:rPr kumimoji="1" lang="ko-KR" alt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벤더들과의</a:t>
            </a:r>
            <a:r>
              <a:rPr kumimoji="1"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 시너지에 따른 해외 </a:t>
            </a:r>
            <a:r>
              <a:rPr kumimoji="1"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T1</a:t>
            </a:r>
            <a:r>
              <a:rPr kumimoji="1" lang="ko-KR" alt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마케팅 기회</a:t>
            </a:r>
            <a:endParaRPr kumimoji="1"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굴림" pitchFamily="50" charset="-127"/>
            </a:endParaRPr>
          </a:p>
          <a:p>
            <a:pPr marL="228600" lvl="0" indent="-2286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kumimoji="1"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굴림" pitchFamily="50" charset="-127"/>
            </a:endParaRPr>
          </a:p>
          <a:p>
            <a:pPr marL="228600" lvl="0" indent="-2286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AVM </a:t>
            </a:r>
            <a:r>
              <a:rPr kumimoji="1"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중심으로 결합 기능 요구 증대 </a:t>
            </a:r>
            <a:endParaRPr kumimoji="1"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굴림" pitchFamily="50" charset="-127"/>
            </a:endParaRPr>
          </a:p>
        </p:txBody>
      </p:sp>
      <p:sp>
        <p:nvSpPr>
          <p:cNvPr id="91" name="Text Box 9"/>
          <p:cNvSpPr txBox="1">
            <a:spLocks noChangeArrowheads="1"/>
          </p:cNvSpPr>
          <p:nvPr/>
        </p:nvSpPr>
        <p:spPr bwMode="auto">
          <a:xfrm>
            <a:off x="2557554" y="3902989"/>
            <a:ext cx="18874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28600" lvl="0" indent="-2286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자체 마케팅 및 사업화 추진 능력</a:t>
            </a:r>
            <a:endParaRPr kumimoji="1"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굴림" pitchFamily="50" charset="-127"/>
            </a:endParaRPr>
          </a:p>
          <a:p>
            <a:pPr marL="228600" lvl="0" indent="-2286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kumimoji="1"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굴림" pitchFamily="50" charset="-127"/>
            </a:endParaRPr>
          </a:p>
          <a:p>
            <a:pPr marL="228600" lvl="0" indent="-2286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자금 조달 능력 및 총 인력 규모</a:t>
            </a:r>
            <a:endParaRPr kumimoji="1"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굴림" pitchFamily="50" charset="-127"/>
            </a:endParaRPr>
          </a:p>
          <a:p>
            <a:pPr marL="228600" lvl="0" indent="-2286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kumimoji="1"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굴림" pitchFamily="50" charset="-127"/>
            </a:endParaRPr>
          </a:p>
          <a:p>
            <a:pPr marL="228600" lvl="0" indent="-2286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제조</a:t>
            </a:r>
            <a:r>
              <a:rPr kumimoji="1"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, </a:t>
            </a:r>
            <a:r>
              <a:rPr kumimoji="1"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생산 경험</a:t>
            </a:r>
            <a:endParaRPr kumimoji="1"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굴림" pitchFamily="50" charset="-127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 bwMode="auto">
          <a:xfrm>
            <a:off x="0" y="-24939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800" b="1" kern="1200" baseline="0">
                <a:solidFill>
                  <a:schemeClr val="bg1"/>
                </a:solidFill>
                <a:latin typeface="Times New Roman" panose="02020603050405020304" pitchFamily="18" charset="0"/>
                <a:ea typeface="HY신명조" panose="02030600000101010101" pitchFamily="18" charset="-127"/>
                <a:cs typeface="휴먼모음T" pitchFamily="18" charset="-127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5pPr>
            <a:lvl6pPr marL="3429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685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0287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ko-KR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SWOT </a:t>
            </a:r>
            <a:r>
              <a:rPr lang="ko-KR" altLang="en-US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분석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5640" y="1612900"/>
            <a:ext cx="1155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b="1" smtClean="0">
                <a:solidFill>
                  <a:srgbClr val="006699"/>
                </a:solidFill>
                <a:latin typeface="Calibri" pitchFamily="34" charset="0"/>
              </a:rPr>
              <a:t>S</a:t>
            </a:r>
          </a:p>
          <a:p>
            <a:pPr algn="ctr"/>
            <a:r>
              <a:rPr lang="en-US" altLang="ko-KR" sz="2000" b="1" smtClean="0">
                <a:solidFill>
                  <a:srgbClr val="006699"/>
                </a:solidFill>
                <a:latin typeface="Calibri" pitchFamily="34" charset="0"/>
              </a:rPr>
              <a:t>Strength</a:t>
            </a:r>
            <a:endParaRPr lang="ko-KR" altLang="en-US" sz="20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77490" y="1600200"/>
            <a:ext cx="137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b="1" smtClean="0">
                <a:solidFill>
                  <a:srgbClr val="006699"/>
                </a:solidFill>
                <a:latin typeface="Calibri" pitchFamily="34" charset="0"/>
              </a:rPr>
              <a:t>W</a:t>
            </a:r>
          </a:p>
          <a:p>
            <a:pPr algn="ctr"/>
            <a:r>
              <a:rPr lang="en-US" altLang="ko-KR" sz="2000" b="1" smtClean="0">
                <a:solidFill>
                  <a:srgbClr val="006699"/>
                </a:solidFill>
                <a:latin typeface="Calibri" pitchFamily="34" charset="0"/>
              </a:rPr>
              <a:t>Weakness</a:t>
            </a:r>
            <a:endParaRPr lang="ko-KR" altLang="en-US" sz="20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96790" y="160020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b="1" smtClean="0">
                <a:solidFill>
                  <a:srgbClr val="006699"/>
                </a:solidFill>
                <a:latin typeface="Calibri" pitchFamily="34" charset="0"/>
              </a:rPr>
              <a:t>O</a:t>
            </a:r>
          </a:p>
          <a:p>
            <a:pPr algn="ctr"/>
            <a:r>
              <a:rPr lang="en-US" altLang="ko-KR" sz="2000" b="1" smtClean="0">
                <a:solidFill>
                  <a:srgbClr val="006699"/>
                </a:solidFill>
                <a:latin typeface="Calibri" pitchFamily="34" charset="0"/>
              </a:rPr>
              <a:t>Opportunity</a:t>
            </a:r>
            <a:endParaRPr lang="ko-KR" altLang="en-US" sz="20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921500" y="1689100"/>
            <a:ext cx="1922780" cy="444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7305040" y="1600200"/>
            <a:ext cx="1155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b="1" smtClean="0">
                <a:solidFill>
                  <a:srgbClr val="006699"/>
                </a:solidFill>
                <a:latin typeface="Calibri" pitchFamily="34" charset="0"/>
              </a:rPr>
              <a:t>T</a:t>
            </a:r>
          </a:p>
          <a:p>
            <a:pPr algn="ctr"/>
            <a:r>
              <a:rPr lang="en-US" altLang="ko-KR" sz="2000" b="1" smtClean="0">
                <a:solidFill>
                  <a:srgbClr val="006699"/>
                </a:solidFill>
                <a:latin typeface="Calibri" pitchFamily="34" charset="0"/>
              </a:rPr>
              <a:t>Threats</a:t>
            </a:r>
            <a:endParaRPr lang="ko-KR" altLang="en-US" sz="20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106" name="Text Box 9"/>
          <p:cNvSpPr txBox="1">
            <a:spLocks noChangeArrowheads="1"/>
          </p:cNvSpPr>
          <p:nvPr/>
        </p:nvSpPr>
        <p:spPr bwMode="auto">
          <a:xfrm>
            <a:off x="6896100" y="3902989"/>
            <a:ext cx="19939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28600" lvl="0" indent="-2286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중국 등에서의 관련 솔루션 업체 수준 향상 예상</a:t>
            </a:r>
            <a:endParaRPr kumimoji="1"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굴림" pitchFamily="50" charset="-127"/>
            </a:endParaRPr>
          </a:p>
          <a:p>
            <a:pPr marL="228600" lvl="0" indent="-2286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kumimoji="1"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굴림" pitchFamily="50" charset="-127"/>
            </a:endParaRPr>
          </a:p>
          <a:p>
            <a:pPr marL="228600" lvl="0" indent="-2286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A-Spice</a:t>
            </a:r>
            <a:r>
              <a:rPr kumimoji="1"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등의 인증 수준 요구 등으로 인한 프로세스 구축 </a:t>
            </a:r>
            <a:r>
              <a:rPr kumimoji="1" lang="ko-KR" alt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투자 필요</a:t>
            </a:r>
            <a:endParaRPr kumimoji="1"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굴림" pitchFamily="50" charset="-127"/>
            </a:endParaRPr>
          </a:p>
          <a:p>
            <a:pPr marL="228600" lvl="0" indent="-2286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kumimoji="1"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굴림" pitchFamily="50" charset="-127"/>
            </a:endParaRPr>
          </a:p>
          <a:p>
            <a:pPr marL="228600" lvl="0" indent="-2286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굴림" pitchFamily="50" charset="-127"/>
              </a:rPr>
              <a:t>국내의 장기간  경기 침체 예상으로 인한 향후 시장 불투명  </a:t>
            </a:r>
            <a:endParaRPr kumimoji="1"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73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원형 20"/>
          <p:cNvSpPr/>
          <p:nvPr/>
        </p:nvSpPr>
        <p:spPr>
          <a:xfrm>
            <a:off x="2616200" y="1993900"/>
            <a:ext cx="3683000" cy="3517900"/>
          </a:xfrm>
          <a:prstGeom prst="pie">
            <a:avLst>
              <a:gd name="adj1" fmla="val 10777531"/>
              <a:gd name="adj2" fmla="val 1620000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원형 21"/>
          <p:cNvSpPr/>
          <p:nvPr/>
        </p:nvSpPr>
        <p:spPr>
          <a:xfrm>
            <a:off x="2743200" y="1993900"/>
            <a:ext cx="3683000" cy="3517900"/>
          </a:xfrm>
          <a:prstGeom prst="pie">
            <a:avLst>
              <a:gd name="adj1" fmla="val 16176217"/>
              <a:gd name="adj2" fmla="val 11773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원형 22"/>
          <p:cNvSpPr/>
          <p:nvPr/>
        </p:nvSpPr>
        <p:spPr>
          <a:xfrm>
            <a:off x="2616200" y="2108200"/>
            <a:ext cx="3683000" cy="3517900"/>
          </a:xfrm>
          <a:prstGeom prst="pie">
            <a:avLst>
              <a:gd name="adj1" fmla="val 5399923"/>
              <a:gd name="adj2" fmla="val 10763941"/>
            </a:avLst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원형 23"/>
          <p:cNvSpPr/>
          <p:nvPr/>
        </p:nvSpPr>
        <p:spPr>
          <a:xfrm>
            <a:off x="2730500" y="2120900"/>
            <a:ext cx="3683000" cy="3517900"/>
          </a:xfrm>
          <a:prstGeom prst="pie">
            <a:avLst>
              <a:gd name="adj1" fmla="val 21598767"/>
              <a:gd name="adj2" fmla="val 5380845"/>
            </a:avLst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690008" y="1543174"/>
            <a:ext cx="262084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spc="-150" dirty="0" smtClean="0">
                <a:latin typeface="+mn-ea"/>
              </a:rPr>
              <a:t>해외 기술 이전을 통한 세계화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690008" y="5811698"/>
            <a:ext cx="308569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spc="-150" dirty="0" smtClean="0">
                <a:latin typeface="+mn-ea"/>
              </a:rPr>
              <a:t>안전과 편의 제공을 위한 기술 확대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42900" y="1543174"/>
            <a:ext cx="330277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spc="-150" dirty="0" smtClean="0">
                <a:latin typeface="+mn-ea"/>
              </a:rPr>
              <a:t>핵심역량 강화를 통한 비즈니스 확대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73275" y="5811698"/>
            <a:ext cx="360022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spc="-150" dirty="0" smtClean="0">
                <a:latin typeface="+mn-ea"/>
              </a:rPr>
              <a:t>국내 </a:t>
            </a:r>
            <a:r>
              <a:rPr lang="en-US" altLang="ko-KR" sz="1600" b="1" spc="-150" dirty="0" smtClean="0">
                <a:latin typeface="+mn-ea"/>
              </a:rPr>
              <a:t>1</a:t>
            </a:r>
            <a:r>
              <a:rPr lang="ko-KR" altLang="en-US" sz="1600" b="1" spc="-150" dirty="0" smtClean="0">
                <a:latin typeface="+mn-ea"/>
              </a:rPr>
              <a:t>차 </a:t>
            </a:r>
            <a:r>
              <a:rPr lang="ko-KR" altLang="en-US" sz="1600" b="1" spc="-150" dirty="0" err="1" smtClean="0">
                <a:latin typeface="+mn-ea"/>
              </a:rPr>
              <a:t>공급사</a:t>
            </a:r>
            <a:r>
              <a:rPr lang="ko-KR" altLang="en-US" sz="1600" b="1" spc="-150" dirty="0" smtClean="0">
                <a:latin typeface="+mn-ea"/>
              </a:rPr>
              <a:t> 기술 이전을 통한 상용화</a:t>
            </a:r>
          </a:p>
        </p:txBody>
      </p:sp>
      <p:sp>
        <p:nvSpPr>
          <p:cNvPr id="95" name="Text Box 20"/>
          <p:cNvSpPr txBox="1">
            <a:spLocks noChangeArrowheads="1"/>
          </p:cNvSpPr>
          <p:nvPr/>
        </p:nvSpPr>
        <p:spPr bwMode="auto">
          <a:xfrm>
            <a:off x="4721499" y="3859909"/>
            <a:ext cx="2623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ko-KR" sz="1600" b="1" smtClean="0">
                <a:latin typeface="Calibri" pitchFamily="34" charset="0"/>
                <a:ea typeface="한컴 소망 M" panose="02020603020101020101" pitchFamily="18" charset="-127"/>
              </a:rPr>
              <a:t>Tech Extension</a:t>
            </a:r>
            <a:endParaRPr lang="ko-KR" altLang="ko-KR" sz="1600" b="1" dirty="0" smtClean="0">
              <a:latin typeface="Calibri" pitchFamily="34" charset="0"/>
              <a:ea typeface="한컴 소망 M" panose="02020603020101020101" pitchFamily="18" charset="-127"/>
            </a:endParaRPr>
          </a:p>
        </p:txBody>
      </p:sp>
      <p:sp>
        <p:nvSpPr>
          <p:cNvPr id="96" name="Text Box 21"/>
          <p:cNvSpPr txBox="1">
            <a:spLocks noChangeArrowheads="1"/>
          </p:cNvSpPr>
          <p:nvPr/>
        </p:nvSpPr>
        <p:spPr bwMode="auto">
          <a:xfrm>
            <a:off x="4690721" y="3332178"/>
            <a:ext cx="1618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b="1" dirty="0" smtClean="0">
                <a:latin typeface="Calibri" pitchFamily="34" charset="0"/>
                <a:ea typeface="한컴 소망 M" panose="02020603020101020101" pitchFamily="18" charset="-127"/>
              </a:rPr>
              <a:t>Globalization</a:t>
            </a:r>
            <a:endParaRPr lang="ko-KR" altLang="ko-KR" sz="1600" b="1" dirty="0" smtClean="0">
              <a:latin typeface="Calibri" pitchFamily="34" charset="0"/>
              <a:ea typeface="한컴 소망 M" panose="02020603020101020101" pitchFamily="18" charset="-127"/>
            </a:endParaRPr>
          </a:p>
        </p:txBody>
      </p:sp>
      <p:sp>
        <p:nvSpPr>
          <p:cNvPr id="97" name="Text Box 22"/>
          <p:cNvSpPr txBox="1">
            <a:spLocks noChangeArrowheads="1"/>
          </p:cNvSpPr>
          <p:nvPr/>
        </p:nvSpPr>
        <p:spPr bwMode="auto">
          <a:xfrm>
            <a:off x="2624665" y="3900476"/>
            <a:ext cx="2515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한컴 소망 M" panose="02020603020101020101" pitchFamily="18" charset="-127"/>
              </a:rPr>
              <a:t>OEM </a:t>
            </a:r>
            <a:r>
              <a:rPr lang="en-US" altLang="ko-KR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한컴 소망 M" panose="02020603020101020101" pitchFamily="18" charset="-127"/>
              </a:rPr>
              <a:t>Advanced PJT</a:t>
            </a:r>
            <a:endParaRPr lang="ko-KR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한컴 소망 M" panose="02020603020101020101" pitchFamily="18" charset="-127"/>
            </a:endParaRPr>
          </a:p>
        </p:txBody>
      </p:sp>
      <p:sp>
        <p:nvSpPr>
          <p:cNvPr id="98" name="Text Box 23"/>
          <p:cNvSpPr txBox="1">
            <a:spLocks noChangeArrowheads="1"/>
          </p:cNvSpPr>
          <p:nvPr/>
        </p:nvSpPr>
        <p:spPr bwMode="auto">
          <a:xfrm>
            <a:off x="2886997" y="3346893"/>
            <a:ext cx="14737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한컴 소망 M" panose="02020603020101020101" pitchFamily="18" charset="-127"/>
              </a:rPr>
              <a:t>Invest Human</a:t>
            </a:r>
            <a:endParaRPr lang="ko-KR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한컴 소망 M" panose="02020603020101020101" pitchFamily="18" charset="-127"/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 bwMode="auto">
          <a:xfrm>
            <a:off x="0" y="-24939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800" b="1" kern="1200" baseline="0">
                <a:solidFill>
                  <a:schemeClr val="bg1"/>
                </a:solidFill>
                <a:latin typeface="Times New Roman" panose="02020603050405020304" pitchFamily="18" charset="0"/>
                <a:ea typeface="HY신명조" panose="02030600000101010101" pitchFamily="18" charset="-127"/>
                <a:cs typeface="휴먼모음T" pitchFamily="18" charset="-127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5pPr>
            <a:lvl6pPr marL="3429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685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0287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ko-KR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향후 사업화 핵심 전략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7600" y="2349500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9300" y="24511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3900" y="43307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9500" y="439420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hape 36"/>
          <p:cNvCxnSpPr>
            <a:stCxn id="85" idx="2"/>
          </p:cNvCxnSpPr>
          <p:nvPr/>
        </p:nvCxnSpPr>
        <p:spPr>
          <a:xfrm rot="16200000" flipH="1">
            <a:off x="2090408" y="1785608"/>
            <a:ext cx="810672" cy="1002912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 39"/>
          <p:cNvCxnSpPr/>
          <p:nvPr/>
        </p:nvCxnSpPr>
        <p:spPr>
          <a:xfrm rot="10800000" flipV="1">
            <a:off x="2009888" y="5003800"/>
            <a:ext cx="1038112" cy="807898"/>
          </a:xfrm>
          <a:prstGeom prst="bentConnector3">
            <a:avLst>
              <a:gd name="adj1" fmla="val 100158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hape 41"/>
          <p:cNvCxnSpPr>
            <a:endCxn id="84" idx="2"/>
          </p:cNvCxnSpPr>
          <p:nvPr/>
        </p:nvCxnSpPr>
        <p:spPr>
          <a:xfrm flipV="1">
            <a:off x="6045200" y="1881728"/>
            <a:ext cx="955230" cy="823372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hape 43"/>
          <p:cNvCxnSpPr/>
          <p:nvPr/>
        </p:nvCxnSpPr>
        <p:spPr>
          <a:xfrm>
            <a:off x="6032500" y="4978400"/>
            <a:ext cx="1066800" cy="838200"/>
          </a:xfrm>
          <a:prstGeom prst="bentConnector3">
            <a:avLst>
              <a:gd name="adj1" fmla="val 9881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9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752078" y="2556769"/>
            <a:ext cx="3693111" cy="1216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감사합니다</a:t>
            </a:r>
            <a:endParaRPr lang="ko-KR" altLang="en-US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6" descr="http://cafefiles.naver.net/data26/2007/9/11/52/41275_1_yarni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5" b="30480"/>
          <a:stretch/>
        </p:blipFill>
        <p:spPr bwMode="auto">
          <a:xfrm>
            <a:off x="-1" y="4228325"/>
            <a:ext cx="9144001" cy="16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3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355600" y="1905000"/>
            <a:ext cx="2387600" cy="139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0" y="-24939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800" b="1" kern="1200" baseline="0">
                <a:solidFill>
                  <a:schemeClr val="bg1"/>
                </a:solidFill>
                <a:latin typeface="Times New Roman" panose="02020603050405020304" pitchFamily="18" charset="0"/>
                <a:ea typeface="HY신명조" panose="02030600000101010101" pitchFamily="18" charset="-127"/>
                <a:cs typeface="휴먼모음T" pitchFamily="18" charset="-127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5pPr>
            <a:lvl6pPr marL="3429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685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0287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맑은 고딕" panose="020B0503020000020004" pitchFamily="50" charset="-127"/>
              </a:rPr>
              <a:t> Summary</a:t>
            </a:r>
            <a:endParaRPr lang="ko-KR" altLang="en-US" sz="4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815765" y="4275000"/>
            <a:ext cx="5867399" cy="1916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/>
            <a:r>
              <a:rPr lang="ko-KR" altLang="en-US" sz="1400" b="1" dirty="0" smtClean="0">
                <a:solidFill>
                  <a:schemeClr val="tx1"/>
                </a:solidFill>
                <a:latin typeface="맑은 고딕"/>
                <a:ea typeface="맑은 고딕"/>
              </a:rPr>
              <a:t>▶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차량용 영상 시스템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ADAS</a:t>
            </a:r>
            <a:r>
              <a:rPr lang="ko-KR" altLang="en-US" sz="1400" b="1" smtClean="0">
                <a:solidFill>
                  <a:schemeClr val="tx1"/>
                </a:solidFill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솔루션 제공</a:t>
            </a:r>
            <a:endParaRPr lang="en-US" altLang="ko-KR" sz="1400" b="1" dirty="0" smtClean="0">
              <a:solidFill>
                <a:schemeClr val="tx1"/>
              </a:solidFill>
            </a:endParaRPr>
          </a:p>
          <a:p>
            <a:endParaRPr lang="ko-KR" altLang="en-US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200" b="1" dirty="0" smtClean="0">
                <a:solidFill>
                  <a:schemeClr val="tx1"/>
                </a:solidFill>
              </a:rPr>
              <a:t>AVM(Around View Monitor)</a:t>
            </a:r>
            <a:endParaRPr lang="en-US" altLang="ko-KR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ko-KR" altLang="en-US" sz="1100" b="1" dirty="0" err="1" smtClean="0">
                <a:solidFill>
                  <a:schemeClr val="tx1"/>
                </a:solidFill>
                <a:ea typeface="맑은 고딕" panose="020B0503020000020004" pitchFamily="50" charset="-127"/>
              </a:rPr>
              <a:t>이더넷</a:t>
            </a:r>
            <a:r>
              <a:rPr lang="ko-KR" altLang="en-US" sz="1100" b="1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1100" b="1" dirty="0">
                <a:solidFill>
                  <a:schemeClr val="tx1"/>
                </a:solidFill>
                <a:ea typeface="맑은 고딕" panose="020B0503020000020004" pitchFamily="50" charset="-127"/>
              </a:rPr>
              <a:t>기반의 </a:t>
            </a:r>
            <a:r>
              <a:rPr lang="en-US" altLang="ko-KR" sz="1100" b="1" dirty="0">
                <a:solidFill>
                  <a:schemeClr val="tx1"/>
                </a:solidFill>
                <a:ea typeface="맑은 고딕" panose="020B0503020000020004" pitchFamily="50" charset="-127"/>
              </a:rPr>
              <a:t>4</a:t>
            </a:r>
            <a:r>
              <a:rPr lang="ko-KR" altLang="en-US" sz="1100" b="1" dirty="0">
                <a:solidFill>
                  <a:schemeClr val="tx1"/>
                </a:solidFill>
                <a:ea typeface="맑은 고딕" panose="020B0503020000020004" pitchFamily="50" charset="-127"/>
              </a:rPr>
              <a:t>채널 </a:t>
            </a:r>
            <a:r>
              <a:rPr lang="en-US" altLang="ko-KR" sz="1100" b="1" dirty="0">
                <a:solidFill>
                  <a:schemeClr val="tx1"/>
                </a:solidFill>
                <a:ea typeface="맑은 고딕" panose="020B0503020000020004" pitchFamily="50" charset="-127"/>
              </a:rPr>
              <a:t>HD </a:t>
            </a:r>
            <a:r>
              <a:rPr lang="ko-KR" altLang="en-US" sz="1100" b="1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카메라</a:t>
            </a:r>
            <a:r>
              <a:rPr lang="en-US" altLang="ko-KR" sz="1100" b="1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/</a:t>
            </a:r>
            <a:r>
              <a:rPr lang="ko-KR" altLang="en-US" sz="1100" b="1" dirty="0" smtClean="0">
                <a:solidFill>
                  <a:schemeClr val="accent6">
                    <a:lumMod val="75000"/>
                  </a:schemeClr>
                </a:solidFill>
                <a:ea typeface="맑은 고딕" panose="020B0503020000020004" pitchFamily="50" charset="-127"/>
              </a:rPr>
              <a:t>실시간 가변 시점의 </a:t>
            </a:r>
            <a:r>
              <a:rPr lang="en-US" altLang="ko-KR" sz="1100" b="1" dirty="0" smtClean="0">
                <a:solidFill>
                  <a:schemeClr val="accent6">
                    <a:lumMod val="75000"/>
                  </a:schemeClr>
                </a:solidFill>
                <a:ea typeface="맑은 고딕" panose="020B0503020000020004" pitchFamily="50" charset="-127"/>
              </a:rPr>
              <a:t>3D AVM </a:t>
            </a:r>
            <a:r>
              <a:rPr lang="ko-KR" altLang="en-US" sz="1100" b="1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개발</a:t>
            </a:r>
            <a:endParaRPr lang="en-US" altLang="ko-KR" sz="1100" b="1" dirty="0" smtClean="0">
              <a:solidFill>
                <a:schemeClr val="tx1"/>
              </a:solidFill>
              <a:ea typeface="맑은 고딕" panose="020B0503020000020004" pitchFamily="50" charset="-127"/>
            </a:endParaRPr>
          </a:p>
          <a:p>
            <a:pPr lvl="1"/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200" b="1" dirty="0" smtClean="0">
                <a:solidFill>
                  <a:schemeClr val="tx1"/>
                </a:solidFill>
              </a:rPr>
              <a:t>MOD(Moving Object Detection)</a:t>
            </a:r>
            <a:endParaRPr lang="en-US" altLang="ko-KR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ko-KR" altLang="en-US" sz="1100" b="1" dirty="0" smtClean="0">
                <a:solidFill>
                  <a:schemeClr val="accent6">
                    <a:lumMod val="75000"/>
                  </a:schemeClr>
                </a:solidFill>
              </a:rPr>
              <a:t>움직이는 물체를 탐지하여 </a:t>
            </a:r>
            <a:r>
              <a:rPr lang="ko-KR" altLang="en-US" sz="1100" b="1" dirty="0" smtClean="0">
                <a:solidFill>
                  <a:schemeClr val="tx1"/>
                </a:solidFill>
              </a:rPr>
              <a:t>운전자에게 자동차 </a:t>
            </a:r>
            <a:r>
              <a:rPr lang="ko-KR" altLang="en-US" sz="1100" b="1" dirty="0" smtClean="0">
                <a:solidFill>
                  <a:schemeClr val="accent6">
                    <a:lumMod val="75000"/>
                  </a:schemeClr>
                </a:solidFill>
              </a:rPr>
              <a:t>안전성과 편리성 </a:t>
            </a:r>
            <a:r>
              <a:rPr lang="ko-KR" altLang="en-US" sz="1100" b="1" dirty="0" smtClean="0">
                <a:solidFill>
                  <a:schemeClr val="tx1"/>
                </a:solidFill>
              </a:rPr>
              <a:t>제공</a:t>
            </a:r>
            <a:endParaRPr lang="en-US" altLang="ko-KR" sz="1100" b="1" dirty="0" smtClean="0">
              <a:solidFill>
                <a:schemeClr val="tx1"/>
              </a:solidFill>
            </a:endParaRPr>
          </a:p>
          <a:p>
            <a:pPr marL="742950" lvl="1" indent="-285750"/>
            <a:r>
              <a:rPr lang="en-US" altLang="ko-KR" sz="1100" b="1" dirty="0" smtClean="0">
                <a:solidFill>
                  <a:schemeClr val="tx1"/>
                </a:solidFill>
              </a:rPr>
              <a:t>      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pic>
        <p:nvPicPr>
          <p:cNvPr id="4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609600"/>
            <a:ext cx="1409700" cy="3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8429" t="22190" r="19750" b="24476"/>
          <a:stretch>
            <a:fillRect/>
          </a:stretch>
        </p:blipFill>
        <p:spPr bwMode="auto">
          <a:xfrm>
            <a:off x="406399" y="1986641"/>
            <a:ext cx="2273301" cy="126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2804882" y="1977813"/>
            <a:ext cx="6453418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</a:pPr>
            <a:r>
              <a:rPr lang="ko-KR" altLang="en-US" sz="1400" b="1" smtClean="0">
                <a:latin typeface="맑은 고딕"/>
                <a:ea typeface="맑은 고딕"/>
              </a:rPr>
              <a:t>▶ </a:t>
            </a:r>
            <a:r>
              <a:rPr lang="ko-KR" altLang="en-US" sz="1400" b="1" smtClean="0"/>
              <a:t>㈜</a:t>
            </a:r>
            <a:r>
              <a:rPr lang="en-US" altLang="ko-KR" sz="1400" b="1" smtClean="0"/>
              <a:t>VADAS</a:t>
            </a:r>
            <a:r>
              <a:rPr lang="ko-KR" altLang="en-US" sz="1400" b="1" smtClean="0"/>
              <a:t>는</a:t>
            </a:r>
            <a:r>
              <a:rPr lang="en-US" altLang="ko-KR" sz="1400" b="1" smtClean="0"/>
              <a:t>?</a:t>
            </a:r>
          </a:p>
          <a:p>
            <a:pPr marL="285750" indent="-285750">
              <a:lnSpc>
                <a:spcPts val="2500"/>
              </a:lnSpc>
            </a:pPr>
            <a:r>
              <a:rPr lang="en-US" altLang="ko-KR" sz="1400" b="1" smtClean="0"/>
              <a:t>   </a:t>
            </a:r>
            <a:r>
              <a:rPr lang="ko-KR" altLang="en-US" sz="1400" b="1" smtClean="0"/>
              <a:t> </a:t>
            </a:r>
            <a:r>
              <a:rPr lang="en-US" altLang="ko-KR" sz="1400" b="1" smtClean="0">
                <a:sym typeface="Wingdings" pitchFamily="2" charset="2"/>
              </a:rPr>
              <a:t> </a:t>
            </a:r>
            <a:r>
              <a:rPr lang="ko-KR" altLang="en-US" sz="1400" b="1" smtClean="0"/>
              <a:t>국내 최고 영상 기반</a:t>
            </a:r>
            <a:r>
              <a:rPr lang="en-US" altLang="ko-KR" sz="1400" b="1" smtClean="0"/>
              <a:t>(Vision)</a:t>
            </a:r>
            <a:r>
              <a:rPr lang="ko-KR" altLang="en-US" sz="1400" b="1" smtClean="0"/>
              <a:t>의 첨단 운전자 안전 보조 시스템</a:t>
            </a:r>
            <a:r>
              <a:rPr lang="en-US" altLang="ko-KR" sz="1400" b="1" smtClean="0"/>
              <a:t>(ADAS)</a:t>
            </a:r>
          </a:p>
          <a:p>
            <a:pPr marL="285750" indent="-285750">
              <a:lnSpc>
                <a:spcPts val="2500"/>
              </a:lnSpc>
            </a:pPr>
            <a:r>
              <a:rPr lang="en-US" altLang="ko-KR" sz="1400" b="1" smtClean="0"/>
              <a:t>        </a:t>
            </a:r>
            <a:r>
              <a:rPr lang="ko-KR" altLang="en-US" sz="1400" b="1" smtClean="0"/>
              <a:t>기술 보유 기업</a:t>
            </a:r>
            <a:endParaRPr lang="en-US" altLang="ko-KR" sz="1400" b="1" dirty="0"/>
          </a:p>
        </p:txBody>
      </p:sp>
      <p:sp>
        <p:nvSpPr>
          <p:cNvPr id="10" name="직사각형 9"/>
          <p:cNvSpPr/>
          <p:nvPr/>
        </p:nvSpPr>
        <p:spPr>
          <a:xfrm>
            <a:off x="3135086" y="298790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※ ADAS: Advanced Driver Assistance System</a:t>
            </a:r>
            <a:endParaRPr lang="ko-KR" altLang="en-US" sz="1200"/>
          </a:p>
        </p:txBody>
      </p:sp>
      <p:sp>
        <p:nvSpPr>
          <p:cNvPr id="13" name="직사각형 12"/>
          <p:cNvSpPr/>
          <p:nvPr/>
        </p:nvSpPr>
        <p:spPr>
          <a:xfrm>
            <a:off x="355600" y="4191000"/>
            <a:ext cx="2387600" cy="2006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54000" y="1371600"/>
            <a:ext cx="397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1600" b="1" smtClean="0"/>
              <a:t> 국내 최고 </a:t>
            </a:r>
            <a:r>
              <a:rPr lang="en-US" altLang="ko-KR" sz="1600" b="1" smtClean="0"/>
              <a:t>Vision ADAS </a:t>
            </a:r>
            <a:r>
              <a:rPr lang="ko-KR" altLang="en-US" sz="1600" b="1" smtClean="0"/>
              <a:t>기술 보유</a:t>
            </a:r>
            <a:endParaRPr lang="ko-KR" altLang="en-US" sz="1600" b="1"/>
          </a:p>
        </p:txBody>
      </p:sp>
      <p:sp>
        <p:nvSpPr>
          <p:cNvPr id="15" name="TextBox 14"/>
          <p:cNvSpPr txBox="1"/>
          <p:nvPr/>
        </p:nvSpPr>
        <p:spPr>
          <a:xfrm>
            <a:off x="254000" y="3670300"/>
            <a:ext cx="397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1600" b="1" dirty="0" smtClean="0"/>
              <a:t> 세계 최고 수준의 </a:t>
            </a:r>
            <a:r>
              <a:rPr lang="en-US" altLang="ko-KR" sz="1600" b="1" dirty="0" smtClean="0"/>
              <a:t>3D AVM </a:t>
            </a:r>
            <a:r>
              <a:rPr lang="ko-KR" altLang="en-US" sz="1600" b="1" smtClean="0"/>
              <a:t>기술 보유</a:t>
            </a:r>
            <a:endParaRPr lang="ko-KR" altLang="en-US" sz="1600" b="1"/>
          </a:p>
        </p:txBody>
      </p:sp>
      <p:sp>
        <p:nvSpPr>
          <p:cNvPr id="16" name="직사각형 15"/>
          <p:cNvSpPr/>
          <p:nvPr/>
        </p:nvSpPr>
        <p:spPr>
          <a:xfrm>
            <a:off x="417282" y="4206230"/>
            <a:ext cx="2387600" cy="2006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17" name="그림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9" y="4293557"/>
            <a:ext cx="2273301" cy="126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453314" y="5674380"/>
            <a:ext cx="2063076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latinLnBrk="1" hangingPunct="1">
              <a:defRPr/>
            </a:pPr>
            <a:r>
              <a:rPr lang="en-US" altLang="ko-KR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맑은 고딕" panose="020B0503020000020004" pitchFamily="50" charset="-127"/>
                <a:cs typeface="Times New Roman" panose="02020603050405020304" pitchFamily="18" charset="0"/>
              </a:rPr>
              <a:t>3rd </a:t>
            </a:r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맑은 고딕" panose="020B0503020000020004" pitchFamily="50" charset="-127"/>
                <a:cs typeface="Times New Roman" panose="02020603050405020304" pitchFamily="18" charset="0"/>
              </a:rPr>
              <a:t>Generation 3D SV </a:t>
            </a:r>
          </a:p>
          <a:p>
            <a:pPr algn="ctr" eaLnBrk="1" latinLnBrk="1" hangingPunct="1">
              <a:defRPr/>
            </a:pPr>
            <a:r>
              <a:rPr lang="en-US" altLang="ko-K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맑은 고딕" panose="020B0503020000020004" pitchFamily="50" charset="-127"/>
                <a:cs typeface="Times New Roman" panose="02020603050405020304" pitchFamily="18" charset="0"/>
              </a:rPr>
              <a:t>with Ethernet Camera  </a:t>
            </a:r>
            <a:endParaRPr lang="en-US" altLang="ko-KR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"/>
          <p:cNvSpPr txBox="1">
            <a:spLocks/>
          </p:cNvSpPr>
          <p:nvPr/>
        </p:nvSpPr>
        <p:spPr bwMode="auto">
          <a:xfrm>
            <a:off x="0" y="-24939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800" b="1" kern="1200" baseline="0">
                <a:solidFill>
                  <a:schemeClr val="bg1"/>
                </a:solidFill>
                <a:latin typeface="Times New Roman" panose="02020603050405020304" pitchFamily="18" charset="0"/>
                <a:ea typeface="HY신명조" panose="02030600000101010101" pitchFamily="18" charset="-127"/>
                <a:cs typeface="휴먼모음T" pitchFamily="18" charset="-127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5pPr>
            <a:lvl6pPr marL="3429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685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0287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ko-KR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회사 개요</a:t>
            </a:r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79" name="그룹 78"/>
          <p:cNvGrpSpPr/>
          <p:nvPr/>
        </p:nvGrpSpPr>
        <p:grpSpPr>
          <a:xfrm>
            <a:off x="6096000" y="1668233"/>
            <a:ext cx="2247900" cy="2209800"/>
            <a:chOff x="927100" y="1295401"/>
            <a:chExt cx="2062843" cy="2004784"/>
          </a:xfrm>
        </p:grpSpPr>
        <p:sp>
          <p:nvSpPr>
            <p:cNvPr id="27" name="타원 26"/>
            <p:cNvSpPr/>
            <p:nvPr/>
          </p:nvSpPr>
          <p:spPr>
            <a:xfrm>
              <a:off x="927100" y="1295401"/>
              <a:ext cx="2062843" cy="2004784"/>
            </a:xfrm>
            <a:prstGeom prst="ellipse">
              <a:avLst/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cxnSp>
          <p:nvCxnSpPr>
            <p:cNvPr id="32" name="직선 연결선 31"/>
            <p:cNvCxnSpPr/>
            <p:nvPr/>
          </p:nvCxnSpPr>
          <p:spPr>
            <a:xfrm>
              <a:off x="1150257" y="2041072"/>
              <a:ext cx="1620000" cy="36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789793" y="1649186"/>
              <a:ext cx="10232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smtClean="0">
                  <a:latin typeface="+mn-ea"/>
                </a:rPr>
                <a:t>직원수</a:t>
              </a:r>
              <a:endParaRPr lang="ko-KR" altLang="en-US" sz="1600" b="1">
                <a:latin typeface="+mn-ea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245915" y="2144876"/>
              <a:ext cx="1486042" cy="1088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kumimoji="1" lang="ko-KR" altLang="en-US" sz="1200" b="1" dirty="0" smtClean="0">
                  <a:latin typeface="+mn-ea"/>
                  <a:cs typeface="굴림" pitchFamily="50" charset="-127"/>
                </a:rPr>
                <a:t> 총 </a:t>
              </a:r>
              <a:r>
                <a:rPr kumimoji="1" lang="en-US" altLang="ko-KR" sz="1200" b="1" dirty="0" smtClean="0">
                  <a:latin typeface="+mn-ea"/>
                  <a:cs typeface="굴림" pitchFamily="50" charset="-127"/>
                </a:rPr>
                <a:t>15</a:t>
              </a:r>
              <a:r>
                <a:rPr kumimoji="1" lang="ko-KR" altLang="en-US" sz="1200" b="1" smtClean="0">
                  <a:latin typeface="+mn-ea"/>
                  <a:cs typeface="굴림" pitchFamily="50" charset="-127"/>
                </a:rPr>
                <a:t>명 </a:t>
              </a:r>
              <a:r>
                <a:rPr kumimoji="1" lang="en-US" altLang="ko-KR" sz="1200" b="1" dirty="0" smtClean="0">
                  <a:latin typeface="+mn-ea"/>
                  <a:cs typeface="굴림" pitchFamily="50" charset="-127"/>
                </a:rPr>
                <a:t>(</a:t>
              </a:r>
              <a:r>
                <a:rPr kumimoji="1" lang="en-US" altLang="ko-KR" sz="1200" b="1" dirty="0" smtClean="0">
                  <a:latin typeface="+mn-ea"/>
                  <a:cs typeface="굴림" pitchFamily="50" charset="-127"/>
                </a:rPr>
                <a:t>2017.03)</a:t>
              </a:r>
              <a:endParaRPr kumimoji="1" lang="en-US" altLang="ko-KR" sz="1200" b="1" dirty="0" smtClean="0">
                <a:latin typeface="+mn-ea"/>
                <a:cs typeface="굴림" pitchFamily="50" charset="-127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200" dirty="0" smtClean="0">
                  <a:latin typeface="+mn-ea"/>
                  <a:cs typeface="굴림" pitchFamily="50" charset="-127"/>
                </a:rPr>
                <a:t>  </a:t>
              </a:r>
              <a:r>
                <a:rPr kumimoji="1" lang="ko-KR" altLang="en-US" sz="1200" dirty="0" err="1" smtClean="0">
                  <a:latin typeface="+mn-ea"/>
                  <a:cs typeface="굴림" pitchFamily="50" charset="-127"/>
                </a:rPr>
                <a:t>ㄴ임원</a:t>
              </a:r>
              <a:r>
                <a:rPr kumimoji="1" lang="ko-KR" altLang="en-US" sz="1200" dirty="0" smtClean="0">
                  <a:latin typeface="+mn-ea"/>
                  <a:cs typeface="굴림" pitchFamily="50" charset="-127"/>
                </a:rPr>
                <a:t> </a:t>
              </a:r>
              <a:r>
                <a:rPr kumimoji="1" lang="en-US" altLang="ko-KR" sz="1200" dirty="0" smtClean="0">
                  <a:latin typeface="+mn-ea"/>
                  <a:cs typeface="굴림" pitchFamily="50" charset="-127"/>
                </a:rPr>
                <a:t>2</a:t>
              </a:r>
              <a:r>
                <a:rPr kumimoji="1" lang="ko-KR" altLang="en-US" sz="1200" smtClean="0">
                  <a:latin typeface="+mn-ea"/>
                  <a:cs typeface="굴림" pitchFamily="50" charset="-127"/>
                </a:rPr>
                <a:t>명 </a:t>
              </a:r>
              <a:endParaRPr kumimoji="1" lang="en-US" altLang="ko-KR" sz="1200" dirty="0" smtClean="0">
                <a:latin typeface="+mn-ea"/>
                <a:cs typeface="굴림" pitchFamily="50" charset="-127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dirty="0" smtClean="0">
                  <a:latin typeface="+mn-ea"/>
                  <a:cs typeface="굴림" pitchFamily="50" charset="-127"/>
                </a:rPr>
                <a:t>  </a:t>
              </a:r>
              <a:r>
                <a:rPr kumimoji="1" lang="ko-KR" altLang="en-US" sz="1200" smtClean="0">
                  <a:latin typeface="+mn-ea"/>
                  <a:cs typeface="굴림" pitchFamily="50" charset="-127"/>
                </a:rPr>
                <a:t>ㄴ연구 및 개발 </a:t>
              </a:r>
              <a:r>
                <a:rPr kumimoji="1" lang="en-US" altLang="ko-KR" sz="1200" dirty="0">
                  <a:latin typeface="+mn-ea"/>
                  <a:cs typeface="굴림" pitchFamily="50" charset="-127"/>
                </a:rPr>
                <a:t>9</a:t>
              </a:r>
              <a:r>
                <a:rPr kumimoji="1" lang="ko-KR" altLang="en-US" sz="1200" smtClean="0">
                  <a:latin typeface="+mn-ea"/>
                  <a:cs typeface="굴림" pitchFamily="50" charset="-127"/>
                </a:rPr>
                <a:t>명</a:t>
              </a:r>
              <a:endParaRPr kumimoji="1" lang="en-US" altLang="ko-KR" sz="1200" dirty="0" smtClean="0">
                <a:latin typeface="+mn-ea"/>
                <a:cs typeface="굴림" pitchFamily="50" charset="-127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dirty="0" smtClean="0">
                  <a:latin typeface="+mn-ea"/>
                  <a:cs typeface="굴림" pitchFamily="50" charset="-127"/>
                </a:rPr>
                <a:t>  </a:t>
              </a:r>
              <a:r>
                <a:rPr kumimoji="1" lang="ko-KR" altLang="en-US" sz="1200" smtClean="0">
                  <a:latin typeface="+mn-ea"/>
                  <a:cs typeface="굴림" pitchFamily="50" charset="-127"/>
                </a:rPr>
                <a:t>ㄴ영업 </a:t>
              </a:r>
              <a:r>
                <a:rPr kumimoji="1" lang="en-US" altLang="ko-KR" sz="1200" dirty="0">
                  <a:latin typeface="+mn-ea"/>
                  <a:cs typeface="굴림" pitchFamily="50" charset="-127"/>
                </a:rPr>
                <a:t>2</a:t>
              </a:r>
              <a:r>
                <a:rPr kumimoji="1" lang="ko-KR" altLang="en-US" sz="1200" smtClean="0">
                  <a:latin typeface="+mn-ea"/>
                  <a:cs typeface="굴림" pitchFamily="50" charset="-127"/>
                </a:rPr>
                <a:t>명</a:t>
              </a:r>
              <a:endParaRPr kumimoji="1" lang="en-US" altLang="ko-KR" sz="1200" dirty="0" smtClean="0">
                <a:latin typeface="+mn-ea"/>
                <a:cs typeface="굴림" pitchFamily="50" charset="-127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dirty="0" smtClean="0">
                  <a:latin typeface="+mn-ea"/>
                  <a:cs typeface="굴림" pitchFamily="50" charset="-127"/>
                </a:rPr>
                <a:t>  </a:t>
              </a:r>
              <a:r>
                <a:rPr kumimoji="1" lang="ko-KR" altLang="en-US" sz="1200" smtClean="0">
                  <a:latin typeface="+mn-ea"/>
                  <a:cs typeface="굴림" pitchFamily="50" charset="-127"/>
                </a:rPr>
                <a:t>ㄴ재무회계 </a:t>
              </a:r>
              <a:r>
                <a:rPr kumimoji="1" lang="en-US" altLang="ko-KR" sz="1200" dirty="0">
                  <a:latin typeface="+mn-ea"/>
                  <a:cs typeface="굴림" pitchFamily="50" charset="-127"/>
                </a:rPr>
                <a:t>2</a:t>
              </a:r>
              <a:r>
                <a:rPr kumimoji="1" lang="ko-KR" altLang="en-US" sz="1200" smtClean="0">
                  <a:latin typeface="+mn-ea"/>
                  <a:cs typeface="굴림" pitchFamily="50" charset="-127"/>
                </a:rPr>
                <a:t>명</a:t>
              </a:r>
              <a:endParaRPr kumimoji="1" lang="en-US" altLang="ko-KR" sz="1200" dirty="0" smtClean="0">
                <a:latin typeface="+mn-ea"/>
                <a:cs typeface="굴림" pitchFamily="50" charset="-127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200" b="1" dirty="0">
                <a:solidFill>
                  <a:srgbClr val="FF0000"/>
                </a:solidFill>
                <a:latin typeface="+mn-ea"/>
                <a:cs typeface="굴림" pitchFamily="50" charset="-127"/>
              </a:endParaRPr>
            </a:p>
          </p:txBody>
        </p:sp>
        <p:pic>
          <p:nvPicPr>
            <p:cNvPr id="21505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0711" y="1602712"/>
              <a:ext cx="3302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8" name="그룹 77"/>
          <p:cNvGrpSpPr/>
          <p:nvPr/>
        </p:nvGrpSpPr>
        <p:grpSpPr>
          <a:xfrm>
            <a:off x="2033843" y="4140200"/>
            <a:ext cx="2282314" cy="2195291"/>
            <a:chOff x="4474086" y="903509"/>
            <a:chExt cx="1803400" cy="1796143"/>
          </a:xfrm>
        </p:grpSpPr>
        <p:sp>
          <p:nvSpPr>
            <p:cNvPr id="40" name="타원 39"/>
            <p:cNvSpPr/>
            <p:nvPr/>
          </p:nvSpPr>
          <p:spPr>
            <a:xfrm>
              <a:off x="4474086" y="903509"/>
              <a:ext cx="1796143" cy="1796143"/>
            </a:xfrm>
            <a:prstGeom prst="ellipse">
              <a:avLst/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cxnSp>
          <p:nvCxnSpPr>
            <p:cNvPr id="41" name="직선 연결선 40"/>
            <p:cNvCxnSpPr/>
            <p:nvPr/>
          </p:nvCxnSpPr>
          <p:spPr>
            <a:xfrm>
              <a:off x="4722643" y="1719939"/>
              <a:ext cx="1338943" cy="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254229" y="1289954"/>
              <a:ext cx="10232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smtClean="0">
                  <a:latin typeface="+mn-ea"/>
                </a:rPr>
                <a:t>매출액</a:t>
              </a:r>
              <a:endParaRPr lang="ko-KR" altLang="en-US" sz="1600" b="1">
                <a:latin typeface="+mn-ea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4978027" y="1861844"/>
              <a:ext cx="809633" cy="5288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 dirty="0" smtClean="0">
                  <a:latin typeface="+mn-ea"/>
                </a:rPr>
                <a:t>FY2016</a:t>
              </a:r>
              <a:r>
                <a:rPr lang="ko-KR" altLang="en-US" sz="1200" b="1" smtClean="0">
                  <a:latin typeface="+mn-ea"/>
                </a:rPr>
                <a:t> </a:t>
              </a:r>
              <a:endParaRPr kumimoji="1" lang="en-US" altLang="ko-KR" sz="1200" b="1" dirty="0" smtClean="0">
                <a:latin typeface="+mn-ea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 smtClean="0">
                  <a:latin typeface="+mn-ea"/>
                  <a:cs typeface="굴림" pitchFamily="50" charset="-127"/>
                </a:rPr>
                <a:t> </a:t>
              </a:r>
              <a:r>
                <a:rPr kumimoji="1" lang="en-US" altLang="ko-KR" sz="1200" b="1" dirty="0" smtClean="0">
                  <a:latin typeface="+mn-ea"/>
                  <a:cs typeface="굴림" pitchFamily="50" charset="-127"/>
                </a:rPr>
                <a:t>720</a:t>
              </a:r>
              <a:r>
                <a:rPr kumimoji="1" lang="ko-KR" altLang="en-US" sz="1200" b="1" smtClean="0">
                  <a:latin typeface="+mn-ea"/>
                  <a:cs typeface="굴림" pitchFamily="50" charset="-127"/>
                </a:rPr>
                <a:t>백만원 </a:t>
              </a:r>
              <a:endParaRPr kumimoji="1" lang="ko-KR" altLang="ko-KR" sz="1200" b="1" smtClean="0">
                <a:latin typeface="+mn-ea"/>
                <a:cs typeface="굴림" pitchFamily="50" charset="-127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200" b="1" dirty="0">
                <a:solidFill>
                  <a:srgbClr val="FF0000"/>
                </a:solidFill>
                <a:latin typeface="+mn-ea"/>
                <a:cs typeface="굴림" pitchFamily="50" charset="-127"/>
              </a:endParaRPr>
            </a:p>
          </p:txBody>
        </p:sp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26000" y="1181100"/>
              <a:ext cx="4445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0" name="그룹 79"/>
          <p:cNvGrpSpPr/>
          <p:nvPr/>
        </p:nvGrpSpPr>
        <p:grpSpPr>
          <a:xfrm>
            <a:off x="4902257" y="4140200"/>
            <a:ext cx="2260543" cy="2184400"/>
            <a:chOff x="1790757" y="3610423"/>
            <a:chExt cx="2222443" cy="2129977"/>
          </a:xfrm>
        </p:grpSpPr>
        <p:sp>
          <p:nvSpPr>
            <p:cNvPr id="49" name="타원 48"/>
            <p:cNvSpPr/>
            <p:nvPr/>
          </p:nvSpPr>
          <p:spPr>
            <a:xfrm>
              <a:off x="1790757" y="3610423"/>
              <a:ext cx="2222443" cy="2129977"/>
            </a:xfrm>
            <a:prstGeom prst="ellipse">
              <a:avLst/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799500" y="4009568"/>
              <a:ext cx="10232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smtClean="0">
                  <a:latin typeface="+mn-ea"/>
                </a:rPr>
                <a:t>주주구성</a:t>
              </a:r>
              <a:endParaRPr lang="ko-KR" altLang="en-US" sz="1600" b="1">
                <a:latin typeface="+mn-ea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2096872" y="4543358"/>
              <a:ext cx="183139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kumimoji="1" lang="ko-KR" altLang="en-US" sz="1200" b="1" dirty="0" smtClean="0">
                  <a:latin typeface="+mn-ea"/>
                  <a:cs typeface="굴림" pitchFamily="50" charset="-127"/>
                </a:rPr>
                <a:t> 대표이사 이준석</a:t>
              </a:r>
              <a:endParaRPr kumimoji="1" lang="en-US" altLang="ko-KR" sz="1200" b="1" dirty="0" smtClean="0">
                <a:latin typeface="+mn-ea"/>
                <a:cs typeface="굴림" pitchFamily="50" charset="-127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kumimoji="1" lang="ko-KR" altLang="en-US" sz="1200" b="1" dirty="0" smtClean="0">
                  <a:latin typeface="+mn-ea"/>
                  <a:cs typeface="굴림" pitchFamily="50" charset="-127"/>
                </a:rPr>
                <a:t> ㈜</a:t>
              </a:r>
              <a:r>
                <a:rPr kumimoji="1" lang="ko-KR" altLang="en-US" sz="1200" b="1" dirty="0" err="1" smtClean="0">
                  <a:latin typeface="+mn-ea"/>
                  <a:cs typeface="굴림" pitchFamily="50" charset="-127"/>
                </a:rPr>
                <a:t>넥스트칩</a:t>
              </a:r>
              <a:r>
                <a:rPr kumimoji="1" lang="en-US" altLang="ko-KR" sz="1200" b="1" dirty="0" smtClean="0">
                  <a:latin typeface="+mn-ea"/>
                  <a:cs typeface="굴림" pitchFamily="50" charset="-127"/>
                </a:rPr>
                <a:t>(KOSDAQ)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kumimoji="1" lang="en-US" altLang="ko-KR" sz="1200" b="1" dirty="0" smtClean="0">
                  <a:latin typeface="+mn-ea"/>
                  <a:cs typeface="굴림" pitchFamily="50" charset="-127"/>
                </a:rPr>
                <a:t> (</a:t>
              </a:r>
              <a:r>
                <a:rPr kumimoji="1" lang="ko-KR" altLang="en-US" sz="1200" b="1" smtClean="0">
                  <a:latin typeface="+mn-ea"/>
                  <a:cs typeface="굴림" pitchFamily="50" charset="-127"/>
                </a:rPr>
                <a:t>재</a:t>
              </a:r>
              <a:r>
                <a:rPr kumimoji="1" lang="en-US" altLang="ko-KR" sz="1200" b="1" dirty="0" smtClean="0">
                  <a:latin typeface="+mn-ea"/>
                  <a:cs typeface="굴림" pitchFamily="50" charset="-127"/>
                </a:rPr>
                <a:t>)</a:t>
              </a:r>
              <a:r>
                <a:rPr kumimoji="1" lang="ko-KR" altLang="en-US" sz="1200" b="1" smtClean="0">
                  <a:latin typeface="+mn-ea"/>
                  <a:cs typeface="굴림" pitchFamily="50" charset="-127"/>
                </a:rPr>
                <a:t>포항테크노파크</a:t>
              </a:r>
              <a:endParaRPr kumimoji="1" lang="en-US" altLang="ko-KR" sz="1200" b="1" dirty="0" smtClean="0">
                <a:latin typeface="+mn-ea"/>
                <a:cs typeface="굴림" pitchFamily="50" charset="-127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 smtClean="0">
                  <a:latin typeface="+mn-ea"/>
                  <a:cs typeface="굴림" pitchFamily="50" charset="-127"/>
                </a:rPr>
                <a:t>  (</a:t>
              </a:r>
              <a:r>
                <a:rPr kumimoji="1" lang="ko-KR" altLang="en-US" sz="1200" b="1" smtClean="0">
                  <a:latin typeface="+mn-ea"/>
                  <a:cs typeface="굴림" pitchFamily="50" charset="-127"/>
                </a:rPr>
                <a:t>지역기업지원기관</a:t>
              </a:r>
              <a:r>
                <a:rPr kumimoji="1" lang="en-US" altLang="ko-KR" sz="1200" b="1" dirty="0" smtClean="0">
                  <a:latin typeface="+mn-ea"/>
                  <a:cs typeface="굴림" pitchFamily="50" charset="-127"/>
                </a:rPr>
                <a:t>)</a:t>
              </a:r>
              <a:endParaRPr kumimoji="1" lang="en-US" altLang="ko-KR" sz="1200" b="1" dirty="0">
                <a:latin typeface="+mn-ea"/>
                <a:cs typeface="굴림" pitchFamily="50" charset="-127"/>
              </a:endParaRPr>
            </a:p>
          </p:txBody>
        </p:sp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9800" y="3746500"/>
              <a:ext cx="596900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5" name="직선 연결선 74"/>
            <p:cNvCxnSpPr/>
            <p:nvPr/>
          </p:nvCxnSpPr>
          <p:spPr>
            <a:xfrm>
              <a:off x="2077357" y="4415972"/>
              <a:ext cx="1669143" cy="36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그룹 82"/>
          <p:cNvGrpSpPr/>
          <p:nvPr/>
        </p:nvGrpSpPr>
        <p:grpSpPr>
          <a:xfrm>
            <a:off x="736600" y="1668233"/>
            <a:ext cx="2311400" cy="2206167"/>
            <a:chOff x="6388100" y="2311400"/>
            <a:chExt cx="2311400" cy="2206167"/>
          </a:xfrm>
        </p:grpSpPr>
        <p:sp>
          <p:nvSpPr>
            <p:cNvPr id="45" name="타원 44"/>
            <p:cNvSpPr/>
            <p:nvPr/>
          </p:nvSpPr>
          <p:spPr>
            <a:xfrm>
              <a:off x="6388100" y="2311400"/>
              <a:ext cx="2273299" cy="2206167"/>
            </a:xfrm>
            <a:prstGeom prst="ellipse">
              <a:avLst/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66272" y="2777668"/>
              <a:ext cx="10232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smtClean="0">
                  <a:latin typeface="+mn-ea"/>
                </a:rPr>
                <a:t>사업분야</a:t>
              </a:r>
              <a:endParaRPr lang="ko-KR" altLang="en-US" sz="1600" b="1">
                <a:latin typeface="+mn-ea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6464300" y="3552758"/>
              <a:ext cx="2235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kumimoji="1" lang="ko-KR" altLang="en-US" sz="1200" b="1" smtClean="0">
                  <a:latin typeface="+mn-ea"/>
                  <a:cs typeface="굴림" pitchFamily="50" charset="-127"/>
                </a:rPr>
                <a:t> 첨단운전자안전보조시스템</a:t>
              </a:r>
              <a:endParaRPr kumimoji="1" lang="en-US" altLang="ko-KR" sz="1200" b="1" smtClean="0">
                <a:latin typeface="+mn-ea"/>
                <a:cs typeface="굴림" pitchFamily="50" charset="-127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smtClean="0">
                  <a:latin typeface="+mn-ea"/>
                  <a:cs typeface="굴림" pitchFamily="50" charset="-127"/>
                </a:rPr>
                <a:t>(SV, </a:t>
              </a:r>
              <a:r>
                <a:rPr kumimoji="1" lang="ko-KR" altLang="en-US" sz="1200" b="1" smtClean="0">
                  <a:latin typeface="+mn-ea"/>
                  <a:cs typeface="굴림" pitchFamily="50" charset="-127"/>
                </a:rPr>
                <a:t>자동차 영상인식</a:t>
              </a:r>
              <a:r>
                <a:rPr kumimoji="1" lang="en-US" altLang="ko-KR" sz="1200" b="1" smtClean="0">
                  <a:latin typeface="+mn-ea"/>
                  <a:cs typeface="굴림" pitchFamily="50" charset="-127"/>
                </a:rPr>
                <a:t>)</a:t>
              </a:r>
              <a:endParaRPr kumimoji="1" lang="en-US" altLang="ko-KR" sz="1200" b="1" dirty="0">
                <a:latin typeface="+mn-ea"/>
                <a:cs typeface="굴림" pitchFamily="50" charset="-127"/>
              </a:endParaRPr>
            </a:p>
          </p:txBody>
        </p:sp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19900" y="2603500"/>
              <a:ext cx="5080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7" name="직선 연결선 76"/>
            <p:cNvCxnSpPr/>
            <p:nvPr/>
          </p:nvCxnSpPr>
          <p:spPr>
            <a:xfrm flipV="1">
              <a:off x="6614942" y="3200400"/>
              <a:ext cx="1792458" cy="54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그룹 90"/>
          <p:cNvGrpSpPr/>
          <p:nvPr/>
        </p:nvGrpSpPr>
        <p:grpSpPr>
          <a:xfrm>
            <a:off x="3387050" y="1668233"/>
            <a:ext cx="2319099" cy="2222500"/>
            <a:chOff x="6583601" y="1358900"/>
            <a:chExt cx="2141299" cy="2013853"/>
          </a:xfrm>
        </p:grpSpPr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9286"/>
            <a:stretch>
              <a:fillRect/>
            </a:stretch>
          </p:blipFill>
          <p:spPr bwMode="auto">
            <a:xfrm>
              <a:off x="7055224" y="1676400"/>
              <a:ext cx="564776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타원 84"/>
            <p:cNvSpPr/>
            <p:nvPr/>
          </p:nvSpPr>
          <p:spPr>
            <a:xfrm>
              <a:off x="6616700" y="1358900"/>
              <a:ext cx="2066529" cy="2013853"/>
            </a:xfrm>
            <a:prstGeom prst="ellipse">
              <a:avLst/>
            </a:prstGeom>
            <a:noFill/>
            <a:ln w="730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cxnSp>
          <p:nvCxnSpPr>
            <p:cNvPr id="86" name="직선 연결선 85"/>
            <p:cNvCxnSpPr/>
            <p:nvPr/>
          </p:nvCxnSpPr>
          <p:spPr>
            <a:xfrm>
              <a:off x="6856242" y="2139039"/>
              <a:ext cx="1656000" cy="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7679929" y="1747154"/>
              <a:ext cx="10232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smtClean="0">
                  <a:latin typeface="+mn-ea"/>
                </a:rPr>
                <a:t>본사</a:t>
              </a:r>
              <a:endParaRPr lang="ko-KR" altLang="en-US" sz="1600" b="1">
                <a:latin typeface="+mn-ea"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6583601" y="2344444"/>
              <a:ext cx="2141299" cy="6106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200" b="1" smtClean="0">
                  <a:latin typeface="+mn-ea"/>
                  <a:cs typeface="굴림" pitchFamily="50" charset="-127"/>
                </a:rPr>
                <a:t>경북 포항시 남구 청암로</a:t>
              </a:r>
              <a:r>
                <a:rPr kumimoji="1" lang="en-US" altLang="ko-KR" sz="1200" b="1" smtClean="0">
                  <a:latin typeface="+mn-ea"/>
                  <a:cs typeface="굴림" pitchFamily="50" charset="-127"/>
                </a:rPr>
                <a:t>77</a:t>
              </a: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smtClean="0">
                  <a:latin typeface="+mn-ea"/>
                  <a:cs typeface="굴림" pitchFamily="50" charset="-127"/>
                </a:rPr>
                <a:t>C5 406</a:t>
              </a:r>
              <a:r>
                <a:rPr kumimoji="1" lang="ko-KR" altLang="en-US" sz="1200" b="1" smtClean="0">
                  <a:latin typeface="+mn-ea"/>
                  <a:cs typeface="굴림" pitchFamily="50" charset="-127"/>
                </a:rPr>
                <a:t>호</a:t>
              </a:r>
              <a:endParaRPr kumimoji="1" lang="en-US" altLang="ko-KR" sz="1200" b="1" dirty="0" smtClean="0">
                <a:latin typeface="+mn-ea"/>
                <a:cs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7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제목 1"/>
          <p:cNvSpPr txBox="1">
            <a:spLocks/>
          </p:cNvSpPr>
          <p:nvPr/>
        </p:nvSpPr>
        <p:spPr bwMode="auto">
          <a:xfrm>
            <a:off x="0" y="-24939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800" b="1" kern="1200" baseline="0">
                <a:solidFill>
                  <a:schemeClr val="bg1"/>
                </a:solidFill>
                <a:latin typeface="Times New Roman" panose="02020603050405020304" pitchFamily="18" charset="0"/>
                <a:ea typeface="HY신명조" panose="02030600000101010101" pitchFamily="18" charset="-127"/>
                <a:cs typeface="휴먼모음T" pitchFamily="18" charset="-127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5pPr>
            <a:lvl6pPr marL="3429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685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0287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ko-KR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회사 연혁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5" name="대각선 방향의 모서리가 잘린 사각형 14"/>
          <p:cNvSpPr/>
          <p:nvPr/>
        </p:nvSpPr>
        <p:spPr>
          <a:xfrm>
            <a:off x="317500" y="1422400"/>
            <a:ext cx="2705100" cy="406400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회사설립</a:t>
            </a:r>
            <a:endParaRPr lang="ko-KR" altLang="en-US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317500" y="1955800"/>
            <a:ext cx="2679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7500" y="2159000"/>
            <a:ext cx="2667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100" smtClean="0"/>
              <a:t> ’10.</a:t>
            </a:r>
            <a:r>
              <a:rPr lang="ko-KR" altLang="ko-KR" sz="1100" smtClean="0"/>
              <a:t> </a:t>
            </a:r>
            <a:r>
              <a:rPr lang="en-US" altLang="ko-KR" sz="1100" smtClean="0"/>
              <a:t>12    </a:t>
            </a:r>
            <a:r>
              <a:rPr lang="ko-KR" altLang="ko-KR" sz="1100" smtClean="0"/>
              <a:t>기업부설연구소 설립인가</a:t>
            </a:r>
            <a:endParaRPr lang="en-US" altLang="ko-KR" sz="1100" smtClean="0"/>
          </a:p>
          <a:p>
            <a:pPr fontAlgn="base"/>
            <a:r>
              <a:rPr lang="en-US" altLang="ko-KR" sz="1100" smtClean="0"/>
              <a:t>             </a:t>
            </a:r>
            <a:r>
              <a:rPr lang="ko-KR" altLang="ko-KR" sz="1100" smtClean="0"/>
              <a:t>지식경제부 사업화 연계 </a:t>
            </a:r>
            <a:endParaRPr lang="en-US" altLang="ko-KR" sz="1100" smtClean="0"/>
          </a:p>
          <a:p>
            <a:pPr fontAlgn="base"/>
            <a:r>
              <a:rPr lang="en-US" altLang="ko-KR" sz="1100" smtClean="0"/>
              <a:t>             </a:t>
            </a:r>
            <a:r>
              <a:rPr lang="ko-KR" altLang="ko-KR" sz="1100" smtClean="0"/>
              <a:t>기술 개발사업</a:t>
            </a:r>
            <a:endParaRPr lang="en-US" altLang="ko-KR" sz="1100" smtClean="0"/>
          </a:p>
          <a:p>
            <a:pPr fontAlgn="t"/>
            <a:endParaRPr lang="ko-KR" altLang="ko-KR" sz="1100" smtClean="0"/>
          </a:p>
          <a:p>
            <a:pPr fontAlgn="base"/>
            <a:r>
              <a:rPr lang="en-US" altLang="ko-KR" sz="1100" smtClean="0"/>
              <a:t> ‘10.</a:t>
            </a:r>
            <a:r>
              <a:rPr lang="ko-KR" altLang="ko-KR" sz="1100" smtClean="0"/>
              <a:t> </a:t>
            </a:r>
            <a:r>
              <a:rPr lang="en-US" altLang="ko-KR" sz="1100" smtClean="0"/>
              <a:t>07    (R&amp;BD) </a:t>
            </a:r>
            <a:r>
              <a:rPr lang="ko-KR" altLang="ko-KR" sz="1100" smtClean="0"/>
              <a:t>협약</a:t>
            </a:r>
            <a:r>
              <a:rPr lang="en-US" altLang="ko-KR" sz="1100" smtClean="0"/>
              <a:t>, </a:t>
            </a:r>
            <a:r>
              <a:rPr lang="ko-KR" altLang="ko-KR" sz="1100" smtClean="0"/>
              <a:t>회사설립</a:t>
            </a:r>
            <a:endParaRPr lang="en-US" altLang="ko-KR" sz="1100" smtClean="0"/>
          </a:p>
          <a:p>
            <a:pPr fontAlgn="base"/>
            <a:r>
              <a:rPr lang="en-US" altLang="ko-KR" sz="1100" smtClean="0"/>
              <a:t>             (</a:t>
            </a:r>
            <a:r>
              <a:rPr lang="ko-KR" altLang="ko-KR" sz="1100" smtClean="0"/>
              <a:t>발기주주</a:t>
            </a:r>
            <a:r>
              <a:rPr lang="en-US" altLang="ko-KR" sz="1100" smtClean="0"/>
              <a:t>: </a:t>
            </a:r>
            <a:r>
              <a:rPr lang="ko-KR" altLang="ko-KR" sz="1100" smtClean="0"/>
              <a:t>에투시스템</a:t>
            </a:r>
            <a:r>
              <a:rPr lang="en-US" altLang="ko-KR" sz="1100" smtClean="0"/>
              <a:t>, </a:t>
            </a:r>
          </a:p>
          <a:p>
            <a:pPr fontAlgn="base"/>
            <a:r>
              <a:rPr lang="en-US" altLang="ko-KR" sz="1100" smtClean="0"/>
              <a:t>              </a:t>
            </a:r>
            <a:r>
              <a:rPr lang="ko-KR" altLang="ko-KR" sz="1100" smtClean="0"/>
              <a:t>포항테크노파크</a:t>
            </a:r>
            <a:r>
              <a:rPr lang="en-US" altLang="ko-KR" sz="1100" smtClean="0"/>
              <a:t>)</a:t>
            </a:r>
            <a:endParaRPr lang="ko-KR" altLang="en-US" sz="1100"/>
          </a:p>
        </p:txBody>
      </p:sp>
      <p:sp>
        <p:nvSpPr>
          <p:cNvPr id="21" name="대각선 방향의 모서리가 잘린 사각형 20"/>
          <p:cNvSpPr/>
          <p:nvPr/>
        </p:nvSpPr>
        <p:spPr>
          <a:xfrm>
            <a:off x="3194050" y="1422400"/>
            <a:ext cx="2705100" cy="406400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3D AVM </a:t>
            </a:r>
            <a:r>
              <a:rPr lang="ko-KR" altLang="en-US" sz="1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개발</a:t>
            </a:r>
            <a:endParaRPr lang="ko-KR" altLang="en-US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25800" y="2159000"/>
            <a:ext cx="2705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100" smtClean="0"/>
              <a:t> ‘11.</a:t>
            </a:r>
            <a:r>
              <a:rPr lang="ko-KR" altLang="ko-KR" sz="1100" smtClean="0"/>
              <a:t> </a:t>
            </a:r>
            <a:r>
              <a:rPr lang="en-US" altLang="ko-KR" sz="1100" smtClean="0"/>
              <a:t>10   LG</a:t>
            </a:r>
            <a:r>
              <a:rPr lang="ko-KR" altLang="ko-KR" sz="1100" smtClean="0"/>
              <a:t>그룹 </a:t>
            </a:r>
            <a:endParaRPr lang="en-US" altLang="ko-KR" sz="1100" smtClean="0"/>
          </a:p>
          <a:p>
            <a:pPr fontAlgn="base"/>
            <a:r>
              <a:rPr lang="en-US" altLang="ko-KR" sz="1100" smtClean="0"/>
              <a:t>            </a:t>
            </a:r>
            <a:r>
              <a:rPr lang="ko-KR" altLang="ko-KR" sz="1100" smtClean="0"/>
              <a:t>우수벤처협력기업 선정</a:t>
            </a:r>
            <a:endParaRPr lang="en-US" altLang="ko-KR" sz="1100" smtClean="0"/>
          </a:p>
          <a:p>
            <a:r>
              <a:rPr lang="en-US" altLang="ko-KR" sz="1100" smtClean="0"/>
              <a:t>            (LG-SME, LG </a:t>
            </a:r>
            <a:r>
              <a:rPr lang="ko-KR" altLang="ko-KR" sz="1100" smtClean="0"/>
              <a:t>테크니컬 포럼</a:t>
            </a:r>
            <a:r>
              <a:rPr lang="en-US" altLang="ko-KR" sz="1100" smtClean="0"/>
              <a:t>)</a:t>
            </a:r>
            <a:endParaRPr lang="ko-KR" altLang="ko-KR" sz="1100" smtClean="0"/>
          </a:p>
          <a:p>
            <a:pPr fontAlgn="base"/>
            <a:endParaRPr lang="en-US" altLang="ko-KR" sz="1100" smtClean="0"/>
          </a:p>
          <a:p>
            <a:pPr fontAlgn="t"/>
            <a:r>
              <a:rPr lang="en-US" altLang="ko-KR" sz="1100" smtClean="0"/>
              <a:t> ’11.</a:t>
            </a:r>
            <a:r>
              <a:rPr lang="ko-KR" altLang="ko-KR" sz="1100" smtClean="0"/>
              <a:t> </a:t>
            </a:r>
            <a:r>
              <a:rPr lang="en-US" altLang="ko-KR" sz="1100" smtClean="0"/>
              <a:t>09   3D AVM SW </a:t>
            </a:r>
            <a:r>
              <a:rPr lang="ko-KR" altLang="ko-KR" sz="1100" smtClean="0"/>
              <a:t>개발 완료</a:t>
            </a:r>
          </a:p>
          <a:p>
            <a:pPr fontAlgn="base"/>
            <a:r>
              <a:rPr lang="en-US" altLang="ko-KR" sz="1100" smtClean="0"/>
              <a:t> ‘11.</a:t>
            </a:r>
            <a:r>
              <a:rPr lang="ko-KR" altLang="ko-KR" sz="1100" smtClean="0"/>
              <a:t> </a:t>
            </a:r>
            <a:r>
              <a:rPr lang="en-US" altLang="ko-KR" sz="1100" smtClean="0"/>
              <a:t>01   </a:t>
            </a:r>
            <a:r>
              <a:rPr lang="ko-KR" altLang="ko-KR" sz="1100" smtClean="0"/>
              <a:t>벤처기업 인증</a:t>
            </a:r>
            <a:endParaRPr lang="ko-KR" altLang="en-US" sz="1100"/>
          </a:p>
        </p:txBody>
      </p:sp>
      <p:cxnSp>
        <p:nvCxnSpPr>
          <p:cNvPr id="23" name="직선 연결선 22"/>
          <p:cNvCxnSpPr/>
          <p:nvPr/>
        </p:nvCxnSpPr>
        <p:spPr>
          <a:xfrm>
            <a:off x="3200400" y="1955800"/>
            <a:ext cx="2679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대각선 방향의 모서리가 잘린 사각형 23"/>
          <p:cNvSpPr/>
          <p:nvPr/>
        </p:nvSpPr>
        <p:spPr>
          <a:xfrm>
            <a:off x="6070600" y="1422400"/>
            <a:ext cx="2705100" cy="406400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AVM </a:t>
            </a:r>
            <a:r>
              <a:rPr lang="ko-KR" altLang="en-US" sz="1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기술 채택</a:t>
            </a:r>
            <a:endParaRPr lang="ko-KR" altLang="en-US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6083300" y="1955800"/>
            <a:ext cx="2679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08700" y="2159000"/>
            <a:ext cx="27051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altLang="ko-KR" sz="1100" smtClean="0"/>
              <a:t>‘12 01   AVM </a:t>
            </a:r>
            <a:r>
              <a:rPr lang="ko-KR" altLang="ko-KR" sz="1100" smtClean="0"/>
              <a:t>기술 채택 </a:t>
            </a:r>
            <a:r>
              <a:rPr lang="en-US" altLang="ko-KR" sz="1100" smtClean="0"/>
              <a:t>(SL ’13.3Q  </a:t>
            </a:r>
          </a:p>
          <a:p>
            <a:pPr fontAlgn="t"/>
            <a:r>
              <a:rPr lang="en-US" altLang="ko-KR" sz="1100" smtClean="0"/>
              <a:t>           HMC </a:t>
            </a:r>
            <a:r>
              <a:rPr lang="ko-KR" altLang="ko-KR" sz="1100" smtClean="0"/>
              <a:t>상용차 양산</a:t>
            </a:r>
            <a:r>
              <a:rPr lang="en-US" altLang="ko-KR" sz="1100" smtClean="0"/>
              <a:t>)</a:t>
            </a:r>
          </a:p>
          <a:p>
            <a:pPr fontAlgn="t"/>
            <a:endParaRPr lang="ko-KR" altLang="ko-KR" sz="1100" smtClean="0"/>
          </a:p>
          <a:p>
            <a:pPr fontAlgn="t"/>
            <a:r>
              <a:rPr lang="en-US" altLang="ko-KR" sz="1100" smtClean="0"/>
              <a:t>‘12 08   ASIC </a:t>
            </a:r>
            <a:r>
              <a:rPr lang="ko-KR" altLang="ko-KR" sz="1100" smtClean="0"/>
              <a:t>기반의 </a:t>
            </a:r>
            <a:r>
              <a:rPr lang="en-US" altLang="ko-KR" sz="1100" smtClean="0"/>
              <a:t>AVM </a:t>
            </a:r>
            <a:r>
              <a:rPr lang="ko-KR" altLang="ko-KR" sz="1100" smtClean="0"/>
              <a:t>개발 완료</a:t>
            </a:r>
            <a:endParaRPr lang="en-US" altLang="ko-KR" sz="1100" smtClean="0"/>
          </a:p>
          <a:p>
            <a:pPr fontAlgn="t"/>
            <a:endParaRPr lang="ko-KR" altLang="ko-KR" sz="1100" smtClean="0"/>
          </a:p>
          <a:p>
            <a:pPr fontAlgn="t"/>
            <a:r>
              <a:rPr lang="en-US" altLang="ko-KR" sz="1100" smtClean="0"/>
              <a:t>‘12 11   </a:t>
            </a:r>
            <a:r>
              <a:rPr lang="ko-KR" altLang="ko-KR" sz="1100" smtClean="0"/>
              <a:t>국내 최초 차량용 </a:t>
            </a:r>
            <a:r>
              <a:rPr lang="en-US" altLang="ko-KR" sz="1100" smtClean="0"/>
              <a:t>AVB Protocol</a:t>
            </a:r>
          </a:p>
          <a:p>
            <a:pPr fontAlgn="t"/>
            <a:r>
              <a:rPr lang="en-US" altLang="ko-KR" sz="1100" smtClean="0"/>
              <a:t>           Stack </a:t>
            </a:r>
            <a:r>
              <a:rPr lang="ko-KR" altLang="ko-KR" sz="1100" smtClean="0"/>
              <a:t>개발</a:t>
            </a:r>
            <a:endParaRPr lang="ko-KR" altLang="ko-KR" sz="1100"/>
          </a:p>
        </p:txBody>
      </p:sp>
      <p:sp>
        <p:nvSpPr>
          <p:cNvPr id="28" name="대각선 방향의 모서리가 잘린 사각형 27"/>
          <p:cNvSpPr/>
          <p:nvPr/>
        </p:nvSpPr>
        <p:spPr>
          <a:xfrm>
            <a:off x="317500" y="3905250"/>
            <a:ext cx="2705100" cy="406400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영상 인식 기술 구축</a:t>
            </a:r>
            <a:endParaRPr lang="ko-KR" altLang="en-US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330200" y="4432300"/>
            <a:ext cx="2679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2100" y="4635500"/>
            <a:ext cx="2806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100" smtClean="0"/>
              <a:t>‘13 06    </a:t>
            </a:r>
            <a:r>
              <a:rPr lang="ko-KR" altLang="ko-KR" sz="1100" smtClean="0"/>
              <a:t>지능형 자동차 상용화 연구 기반 </a:t>
            </a:r>
            <a:endParaRPr lang="en-US" altLang="ko-KR" sz="1100" smtClean="0"/>
          </a:p>
          <a:p>
            <a:pPr fontAlgn="base"/>
            <a:r>
              <a:rPr lang="en-US" altLang="ko-KR" sz="1100" smtClean="0"/>
              <a:t>            </a:t>
            </a:r>
            <a:r>
              <a:rPr lang="ko-KR" altLang="ko-KR" sz="1100" smtClean="0"/>
              <a:t>구축사업 협약 </a:t>
            </a:r>
            <a:r>
              <a:rPr lang="en-US" altLang="ko-KR" sz="1100" smtClean="0"/>
              <a:t>(TSR </a:t>
            </a:r>
            <a:r>
              <a:rPr lang="ko-KR" altLang="ko-KR" sz="1100" smtClean="0"/>
              <a:t>개발 관련</a:t>
            </a:r>
            <a:r>
              <a:rPr lang="en-US" altLang="ko-KR" sz="1100" smtClean="0"/>
              <a:t>,</a:t>
            </a:r>
          </a:p>
          <a:p>
            <a:pPr fontAlgn="base"/>
            <a:r>
              <a:rPr lang="en-US" altLang="ko-KR" sz="1100" smtClean="0"/>
              <a:t>            </a:t>
            </a:r>
            <a:r>
              <a:rPr lang="ko-KR" altLang="ko-KR" sz="1100" smtClean="0"/>
              <a:t>사업비 </a:t>
            </a:r>
            <a:r>
              <a:rPr lang="en-US" altLang="ko-KR" sz="1100" smtClean="0"/>
              <a:t>18</a:t>
            </a:r>
            <a:r>
              <a:rPr lang="ko-KR" altLang="ko-KR" sz="1100" smtClean="0"/>
              <a:t>억</a:t>
            </a:r>
            <a:r>
              <a:rPr lang="en-US" altLang="ko-KR" sz="1100" smtClean="0"/>
              <a:t>(2</a:t>
            </a:r>
            <a:r>
              <a:rPr lang="ko-KR" altLang="ko-KR" sz="1100" smtClean="0"/>
              <a:t>년</a:t>
            </a:r>
            <a:r>
              <a:rPr lang="en-US" altLang="ko-KR" sz="1100" smtClean="0"/>
              <a:t>), </a:t>
            </a:r>
            <a:r>
              <a:rPr lang="ko-KR" altLang="ko-KR" sz="1100" smtClean="0"/>
              <a:t>주관기관</a:t>
            </a:r>
            <a:r>
              <a:rPr lang="en-US" altLang="ko-KR" sz="1100" smtClean="0"/>
              <a:t>)</a:t>
            </a:r>
            <a:endParaRPr lang="ko-KR" altLang="ko-KR" sz="1100" smtClean="0"/>
          </a:p>
          <a:p>
            <a:endParaRPr lang="ko-KR" altLang="en-US" sz="1100"/>
          </a:p>
        </p:txBody>
      </p:sp>
      <p:sp>
        <p:nvSpPr>
          <p:cNvPr id="31" name="대각선 방향의 모서리가 잘린 사각형 30"/>
          <p:cNvSpPr/>
          <p:nvPr/>
        </p:nvSpPr>
        <p:spPr>
          <a:xfrm>
            <a:off x="3194050" y="3905250"/>
            <a:ext cx="2705100" cy="406400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업체 등록 및 인증 획득</a:t>
            </a:r>
            <a:endParaRPr lang="ko-KR" altLang="en-US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2" name="직선 연결선 31"/>
          <p:cNvCxnSpPr/>
          <p:nvPr/>
        </p:nvCxnSpPr>
        <p:spPr>
          <a:xfrm>
            <a:off x="3225800" y="4432300"/>
            <a:ext cx="2679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25800" y="4648200"/>
            <a:ext cx="2654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altLang="ko-KR" sz="1100" smtClean="0"/>
              <a:t>‘14. 01  </a:t>
            </a:r>
            <a:r>
              <a:rPr lang="ko-KR" altLang="ko-KR" sz="1100" smtClean="0"/>
              <a:t>현대자동차 협력업체 등록</a:t>
            </a:r>
            <a:endParaRPr lang="en-US" altLang="ko-KR" sz="1100" smtClean="0"/>
          </a:p>
          <a:p>
            <a:pPr fontAlgn="t"/>
            <a:endParaRPr lang="en-US" altLang="ko-KR" sz="1100" smtClean="0"/>
          </a:p>
          <a:p>
            <a:pPr fontAlgn="base"/>
            <a:r>
              <a:rPr lang="en-US" altLang="ko-KR" sz="1100" smtClean="0"/>
              <a:t>‘14. 12   ISO9001 </a:t>
            </a:r>
            <a:r>
              <a:rPr lang="ko-KR" altLang="ko-KR" sz="1100" smtClean="0"/>
              <a:t>인증획득</a:t>
            </a:r>
          </a:p>
          <a:p>
            <a:endParaRPr lang="ko-KR" altLang="en-US" sz="1100"/>
          </a:p>
        </p:txBody>
      </p:sp>
      <p:sp>
        <p:nvSpPr>
          <p:cNvPr id="35" name="대각선 방향의 모서리가 잘린 사각형 34"/>
          <p:cNvSpPr/>
          <p:nvPr/>
        </p:nvSpPr>
        <p:spPr>
          <a:xfrm>
            <a:off x="6070600" y="3905250"/>
            <a:ext cx="2705100" cy="406400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넥스트칩 전략 투자 유치</a:t>
            </a:r>
            <a:endParaRPr lang="ko-KR" altLang="en-US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6096000" y="4432300"/>
            <a:ext cx="2679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57900" y="4648200"/>
            <a:ext cx="2870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altLang="ko-KR" sz="1100" smtClean="0"/>
              <a:t>‘15. 12   </a:t>
            </a:r>
            <a:r>
              <a:rPr lang="ko-KR" altLang="ko-KR" sz="1100" smtClean="0"/>
              <a:t>넥스트칩 계열사 편입</a:t>
            </a:r>
            <a:endParaRPr lang="en-US" altLang="ko-KR" sz="1100" smtClean="0"/>
          </a:p>
          <a:p>
            <a:pPr fontAlgn="t"/>
            <a:endParaRPr lang="en-US" altLang="ko-KR" sz="1100" smtClean="0"/>
          </a:p>
          <a:p>
            <a:pPr fontAlgn="t"/>
            <a:r>
              <a:rPr lang="en-US" altLang="ko-KR" sz="1100" smtClean="0"/>
              <a:t>‘15.</a:t>
            </a:r>
            <a:r>
              <a:rPr lang="ko-KR" altLang="ko-KR" sz="1100" smtClean="0"/>
              <a:t> </a:t>
            </a:r>
            <a:r>
              <a:rPr lang="en-US" altLang="ko-KR" sz="1100" smtClean="0"/>
              <a:t>09   </a:t>
            </a:r>
            <a:r>
              <a:rPr lang="ko-KR" altLang="ko-KR" sz="1100" smtClean="0"/>
              <a:t>두뇌역량우수전문기업 선정</a:t>
            </a:r>
            <a:endParaRPr lang="en-US" altLang="ko-KR" sz="1100" smtClean="0"/>
          </a:p>
          <a:p>
            <a:pPr fontAlgn="t"/>
            <a:endParaRPr lang="ko-KR" altLang="ko-KR" sz="1100" smtClean="0"/>
          </a:p>
          <a:p>
            <a:pPr fontAlgn="t"/>
            <a:r>
              <a:rPr lang="en-US" altLang="ko-KR" sz="1100" smtClean="0"/>
              <a:t>‘15.</a:t>
            </a:r>
            <a:r>
              <a:rPr lang="ko-KR" altLang="ko-KR" sz="1100" smtClean="0"/>
              <a:t> </a:t>
            </a:r>
            <a:r>
              <a:rPr lang="en-US" altLang="ko-KR" sz="1100" smtClean="0"/>
              <a:t>06   </a:t>
            </a:r>
            <a:r>
              <a:rPr lang="ko-KR" altLang="ko-KR" sz="1100" smtClean="0"/>
              <a:t>포항시 유망 강소기업 선정</a:t>
            </a:r>
            <a:endParaRPr lang="en-US" altLang="ko-KR" sz="1100" smtClean="0"/>
          </a:p>
          <a:p>
            <a:pPr fontAlgn="t"/>
            <a:endParaRPr lang="ko-KR" altLang="ko-KR" sz="1100" smtClean="0"/>
          </a:p>
          <a:p>
            <a:pPr fontAlgn="t"/>
            <a:r>
              <a:rPr lang="en-US" altLang="ko-KR" sz="1100" smtClean="0"/>
              <a:t>‘15.</a:t>
            </a:r>
            <a:r>
              <a:rPr lang="ko-KR" altLang="ko-KR" sz="1100" smtClean="0"/>
              <a:t> </a:t>
            </a:r>
            <a:r>
              <a:rPr lang="en-US" altLang="ko-KR" sz="1100" smtClean="0"/>
              <a:t>05   AVNU alliance </a:t>
            </a:r>
            <a:r>
              <a:rPr lang="ko-KR" altLang="ko-KR" sz="1100" smtClean="0"/>
              <a:t>가입</a:t>
            </a:r>
            <a:endParaRPr lang="en-US" altLang="ko-KR" sz="1100" smtClean="0"/>
          </a:p>
          <a:p>
            <a:pPr fontAlgn="t"/>
            <a:endParaRPr lang="ko-KR" altLang="ko-KR" sz="1100" smtClean="0"/>
          </a:p>
          <a:p>
            <a:pPr fontAlgn="base"/>
            <a:r>
              <a:rPr lang="en-US" altLang="ko-KR" sz="1100" smtClean="0"/>
              <a:t>‘15.</a:t>
            </a:r>
            <a:r>
              <a:rPr lang="ko-KR" altLang="ko-KR" sz="1100" smtClean="0"/>
              <a:t> </a:t>
            </a:r>
            <a:r>
              <a:rPr lang="en-US" altLang="ko-KR" sz="1100" smtClean="0"/>
              <a:t>03   </a:t>
            </a:r>
            <a:r>
              <a:rPr lang="ko-KR" altLang="ko-KR" sz="1100" smtClean="0"/>
              <a:t>자본증자</a:t>
            </a:r>
            <a:endParaRPr lang="en-US" altLang="ko-KR" sz="1100" smtClean="0"/>
          </a:p>
          <a:p>
            <a:pPr fontAlgn="base"/>
            <a:r>
              <a:rPr lang="en-US" altLang="ko-KR" sz="1100" smtClean="0"/>
              <a:t>           (</a:t>
            </a:r>
            <a:r>
              <a:rPr lang="ko-KR" altLang="ko-KR" sz="1100" smtClean="0"/>
              <a:t>㈜넥스트칩 전략적 투자</a:t>
            </a:r>
            <a:r>
              <a:rPr lang="en-US" altLang="ko-KR" sz="1100" smtClean="0"/>
              <a:t>)</a:t>
            </a:r>
            <a:endParaRPr lang="ko-KR" altLang="en-US" sz="1100"/>
          </a:p>
        </p:txBody>
      </p:sp>
    </p:spTree>
    <p:extLst>
      <p:ext uri="{BB962C8B-B14F-4D97-AF65-F5344CB8AC3E}">
        <p14:creationId xmlns:p14="http://schemas.microsoft.com/office/powerpoint/2010/main" val="106202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reviewcf.turbosquid.com/Preview/2014/05/19__07_51_45/wireframe%201.pngcacfc421-ab61-4fc6-9a39-8ea4a30ff66f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135" b="20157"/>
          <a:stretch>
            <a:fillRect/>
          </a:stretch>
        </p:blipFill>
        <p:spPr bwMode="auto">
          <a:xfrm>
            <a:off x="1552575" y="2120900"/>
            <a:ext cx="6489699" cy="3810000"/>
          </a:xfrm>
          <a:prstGeom prst="rect">
            <a:avLst/>
          </a:prstGeom>
          <a:noFill/>
        </p:spPr>
      </p:pic>
      <p:cxnSp>
        <p:nvCxnSpPr>
          <p:cNvPr id="69" name="꺾인 연결선 68"/>
          <p:cNvCxnSpPr>
            <a:stCxn id="67" idx="2"/>
            <a:endCxn id="68" idx="7"/>
          </p:cNvCxnSpPr>
          <p:nvPr/>
        </p:nvCxnSpPr>
        <p:spPr>
          <a:xfrm rot="10800000" flipV="1">
            <a:off x="1137136" y="5088858"/>
            <a:ext cx="715007" cy="584293"/>
          </a:xfrm>
          <a:prstGeom prst="bentConnector2">
            <a:avLst/>
          </a:prstGeom>
          <a:ln w="635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꺾인 연결선 70"/>
          <p:cNvCxnSpPr>
            <a:stCxn id="47" idx="5"/>
            <a:endCxn id="68" idx="6"/>
          </p:cNvCxnSpPr>
          <p:nvPr/>
        </p:nvCxnSpPr>
        <p:spPr>
          <a:xfrm rot="5400000">
            <a:off x="3154499" y="1068393"/>
            <a:ext cx="2658194" cy="6649772"/>
          </a:xfrm>
          <a:prstGeom prst="bentConnector2">
            <a:avLst/>
          </a:prstGeom>
          <a:ln w="635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타원 46"/>
          <p:cNvSpPr/>
          <p:nvPr/>
        </p:nvSpPr>
        <p:spPr>
          <a:xfrm>
            <a:off x="7682732" y="2945346"/>
            <a:ext cx="147325" cy="1392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한컴 소망 M" panose="02020603020101020101" pitchFamily="18" charset="-127"/>
              <a:ea typeface="한컴 소망 M" panose="02020603020101020101" pitchFamily="18" charset="-127"/>
            </a:endParaRPr>
          </a:p>
        </p:txBody>
      </p:sp>
      <p:sp>
        <p:nvSpPr>
          <p:cNvPr id="65" name="타원 64"/>
          <p:cNvSpPr/>
          <p:nvPr/>
        </p:nvSpPr>
        <p:spPr>
          <a:xfrm>
            <a:off x="5408142" y="3392696"/>
            <a:ext cx="147325" cy="1392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한컴 소망 M" panose="02020603020101020101" pitchFamily="18" charset="-127"/>
              <a:ea typeface="한컴 소망 M" panose="02020603020101020101" pitchFamily="18" charset="-127"/>
            </a:endParaRPr>
          </a:p>
        </p:txBody>
      </p:sp>
      <p:sp>
        <p:nvSpPr>
          <p:cNvPr id="66" name="타원 65"/>
          <p:cNvSpPr/>
          <p:nvPr/>
        </p:nvSpPr>
        <p:spPr>
          <a:xfrm>
            <a:off x="4557276" y="2505596"/>
            <a:ext cx="147325" cy="1392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한컴 소망 M" panose="02020603020101020101" pitchFamily="18" charset="-127"/>
              <a:ea typeface="한컴 소망 M" panose="02020603020101020101" pitchFamily="18" charset="-127"/>
            </a:endParaRPr>
          </a:p>
        </p:txBody>
      </p:sp>
      <p:sp>
        <p:nvSpPr>
          <p:cNvPr id="67" name="타원 66"/>
          <p:cNvSpPr/>
          <p:nvPr/>
        </p:nvSpPr>
        <p:spPr>
          <a:xfrm>
            <a:off x="1852142" y="5019246"/>
            <a:ext cx="147325" cy="1392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한컴 소망 M" panose="02020603020101020101" pitchFamily="18" charset="-127"/>
              <a:ea typeface="한컴 소망 M" panose="02020603020101020101" pitchFamily="18" charset="-127"/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1011385" y="5652763"/>
            <a:ext cx="147325" cy="139225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한컴 소망 M" panose="02020603020101020101" pitchFamily="18" charset="-127"/>
              <a:ea typeface="한컴 소망 M" panose="02020603020101020101" pitchFamily="18" charset="-127"/>
            </a:endParaRPr>
          </a:p>
        </p:txBody>
      </p:sp>
      <p:cxnSp>
        <p:nvCxnSpPr>
          <p:cNvPr id="70" name="꺾인 연결선 69"/>
          <p:cNvCxnSpPr>
            <a:stCxn id="65" idx="2"/>
            <a:endCxn id="68" idx="0"/>
          </p:cNvCxnSpPr>
          <p:nvPr/>
        </p:nvCxnSpPr>
        <p:spPr>
          <a:xfrm rot="10800000" flipV="1">
            <a:off x="1085048" y="3462309"/>
            <a:ext cx="4323094" cy="2190454"/>
          </a:xfrm>
          <a:prstGeom prst="bentConnector2">
            <a:avLst/>
          </a:prstGeom>
          <a:ln w="635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꺾인 연결선 78"/>
          <p:cNvCxnSpPr>
            <a:stCxn id="66" idx="0"/>
          </p:cNvCxnSpPr>
          <p:nvPr/>
        </p:nvCxnSpPr>
        <p:spPr>
          <a:xfrm rot="5400000" flipH="1" flipV="1">
            <a:off x="5988602" y="628465"/>
            <a:ext cx="519468" cy="3234794"/>
          </a:xfrm>
          <a:prstGeom prst="bentConnector2">
            <a:avLst/>
          </a:prstGeom>
          <a:ln w="635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꺾인 연결선 82"/>
          <p:cNvCxnSpPr>
            <a:stCxn id="99" idx="2"/>
            <a:endCxn id="68" idx="4"/>
          </p:cNvCxnSpPr>
          <p:nvPr/>
        </p:nvCxnSpPr>
        <p:spPr>
          <a:xfrm rot="10800000" flipH="1" flipV="1">
            <a:off x="831850" y="1454150"/>
            <a:ext cx="253198" cy="4337838"/>
          </a:xfrm>
          <a:prstGeom prst="bentConnector4">
            <a:avLst>
              <a:gd name="adj1" fmla="val -170539"/>
              <a:gd name="adj2" fmla="val 105270"/>
            </a:avLst>
          </a:prstGeom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제목 1"/>
          <p:cNvSpPr txBox="1">
            <a:spLocks/>
          </p:cNvSpPr>
          <p:nvPr/>
        </p:nvSpPr>
        <p:spPr bwMode="auto">
          <a:xfrm>
            <a:off x="0" y="-24939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800" b="1" kern="1200" baseline="0">
                <a:solidFill>
                  <a:schemeClr val="bg1"/>
                </a:solidFill>
                <a:latin typeface="Times New Roman" panose="02020603050405020304" pitchFamily="18" charset="0"/>
                <a:ea typeface="HY신명조" panose="02030600000101010101" pitchFamily="18" charset="-127"/>
                <a:cs typeface="휴먼모음T" pitchFamily="18" charset="-127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5pPr>
            <a:lvl6pPr marL="3429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685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0287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ko-KR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Vision ADAS </a:t>
            </a:r>
            <a:r>
              <a:rPr lang="ko-KR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분야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대각선 방향의 모서리가 잘린 사각형 34"/>
          <p:cNvSpPr/>
          <p:nvPr/>
        </p:nvSpPr>
        <p:spPr>
          <a:xfrm>
            <a:off x="7842250" y="1485900"/>
            <a:ext cx="1104900" cy="292100"/>
          </a:xfrm>
          <a:prstGeom prst="snip2Diag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smtClean="0"/>
              <a:t>LDW/FCW</a:t>
            </a:r>
            <a:endParaRPr lang="ko-KR" altLang="en-US" sz="1200" b="1"/>
          </a:p>
        </p:txBody>
      </p:sp>
      <p:sp>
        <p:nvSpPr>
          <p:cNvPr id="88" name="대각선 방향의 모서리가 잘린 사각형 87"/>
          <p:cNvSpPr/>
          <p:nvPr/>
        </p:nvSpPr>
        <p:spPr>
          <a:xfrm>
            <a:off x="7842250" y="1828800"/>
            <a:ext cx="1104900" cy="292100"/>
          </a:xfrm>
          <a:prstGeom prst="snip2Diag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smtClean="0"/>
              <a:t>PD/VD</a:t>
            </a:r>
            <a:endParaRPr lang="ko-KR" altLang="en-US" sz="1200" b="1"/>
          </a:p>
        </p:txBody>
      </p:sp>
      <p:sp>
        <p:nvSpPr>
          <p:cNvPr id="89" name="대각선 방향의 모서리가 잘린 사각형 88"/>
          <p:cNvSpPr/>
          <p:nvPr/>
        </p:nvSpPr>
        <p:spPr>
          <a:xfrm>
            <a:off x="7842250" y="2171700"/>
            <a:ext cx="1104900" cy="292100"/>
          </a:xfrm>
          <a:prstGeom prst="snip2Diag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smtClean="0"/>
              <a:t>TSR</a:t>
            </a:r>
            <a:endParaRPr lang="ko-KR" altLang="en-US" sz="1200" b="1"/>
          </a:p>
        </p:txBody>
      </p:sp>
      <p:cxnSp>
        <p:nvCxnSpPr>
          <p:cNvPr id="90" name="꺾인 연결선 78"/>
          <p:cNvCxnSpPr>
            <a:endCxn id="35" idx="2"/>
          </p:cNvCxnSpPr>
          <p:nvPr/>
        </p:nvCxnSpPr>
        <p:spPr>
          <a:xfrm rot="5400000" flipH="1" flipV="1">
            <a:off x="7600950" y="1727200"/>
            <a:ext cx="336550" cy="146050"/>
          </a:xfrm>
          <a:prstGeom prst="bentConnector2">
            <a:avLst/>
          </a:prstGeom>
          <a:ln w="635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꺾인 연결선 78"/>
          <p:cNvCxnSpPr>
            <a:endCxn id="89" idx="2"/>
          </p:cNvCxnSpPr>
          <p:nvPr/>
        </p:nvCxnSpPr>
        <p:spPr>
          <a:xfrm rot="16200000" flipH="1">
            <a:off x="7613650" y="2089150"/>
            <a:ext cx="311150" cy="146050"/>
          </a:xfrm>
          <a:prstGeom prst="bentConnector2">
            <a:avLst/>
          </a:prstGeom>
          <a:ln w="635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직사각형 95"/>
          <p:cNvSpPr/>
          <p:nvPr/>
        </p:nvSpPr>
        <p:spPr>
          <a:xfrm>
            <a:off x="7556500" y="5969000"/>
            <a:ext cx="165100" cy="1778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TextBox 96"/>
          <p:cNvSpPr txBox="1"/>
          <p:nvPr/>
        </p:nvSpPr>
        <p:spPr>
          <a:xfrm>
            <a:off x="7734300" y="5892800"/>
            <a:ext cx="218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/>
              <a:t>연구 개발 중</a:t>
            </a:r>
            <a:endParaRPr lang="en-US" altLang="ko-KR" sz="500" smtClean="0"/>
          </a:p>
          <a:p>
            <a:r>
              <a:rPr lang="ko-KR" altLang="en-US" sz="1400" smtClean="0"/>
              <a:t>사업화 진행 중</a:t>
            </a:r>
            <a:endParaRPr lang="ko-KR" altLang="en-US" sz="1400"/>
          </a:p>
        </p:txBody>
      </p:sp>
      <p:sp>
        <p:nvSpPr>
          <p:cNvPr id="98" name="직사각형 97"/>
          <p:cNvSpPr/>
          <p:nvPr/>
        </p:nvSpPr>
        <p:spPr>
          <a:xfrm>
            <a:off x="7556500" y="6210300"/>
            <a:ext cx="165100" cy="17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대각선 방향의 모서리가 잘린 사각형 98"/>
          <p:cNvSpPr/>
          <p:nvPr/>
        </p:nvSpPr>
        <p:spPr>
          <a:xfrm>
            <a:off x="831850" y="1308100"/>
            <a:ext cx="1104900" cy="292100"/>
          </a:xfrm>
          <a:prstGeom prst="snip2Diag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smtClean="0"/>
              <a:t>MOD</a:t>
            </a:r>
            <a:endParaRPr lang="ko-KR" altLang="en-US" sz="1200" b="1"/>
          </a:p>
        </p:txBody>
      </p:sp>
      <p:sp>
        <p:nvSpPr>
          <p:cNvPr id="101" name="대각선 방향의 모서리가 잘린 사각형 100"/>
          <p:cNvSpPr/>
          <p:nvPr/>
        </p:nvSpPr>
        <p:spPr>
          <a:xfrm>
            <a:off x="831850" y="1651000"/>
            <a:ext cx="1104900" cy="292100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BSD</a:t>
            </a:r>
            <a:endParaRPr lang="ko-KR" altLang="en-US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2" name="대각선 방향의 모서리가 잘린 사각형 101"/>
          <p:cNvSpPr/>
          <p:nvPr/>
        </p:nvSpPr>
        <p:spPr>
          <a:xfrm>
            <a:off x="831850" y="1993900"/>
            <a:ext cx="1104900" cy="292100"/>
          </a:xfrm>
          <a:prstGeom prst="snip2Diag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smtClean="0"/>
              <a:t>AVM</a:t>
            </a:r>
            <a:endParaRPr lang="ko-KR" altLang="en-US" sz="1200" b="1"/>
          </a:p>
        </p:txBody>
      </p:sp>
      <p:sp>
        <p:nvSpPr>
          <p:cNvPr id="103" name="대각선 방향의 모서리가 잘린 사각형 102"/>
          <p:cNvSpPr/>
          <p:nvPr/>
        </p:nvSpPr>
        <p:spPr>
          <a:xfrm>
            <a:off x="831850" y="2336800"/>
            <a:ext cx="1104900" cy="292100"/>
          </a:xfrm>
          <a:prstGeom prst="snip2Diag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/>
              <a:t>이더넷 </a:t>
            </a:r>
            <a:r>
              <a:rPr lang="en-US" altLang="ko-KR" sz="1200" b="1" smtClean="0"/>
              <a:t>AVB</a:t>
            </a:r>
            <a:endParaRPr lang="ko-KR" altLang="en-US" sz="1200" b="1"/>
          </a:p>
        </p:txBody>
      </p:sp>
      <p:sp>
        <p:nvSpPr>
          <p:cNvPr id="104" name="대각선 방향의 모서리가 잘린 사각형 103"/>
          <p:cNvSpPr/>
          <p:nvPr/>
        </p:nvSpPr>
        <p:spPr>
          <a:xfrm>
            <a:off x="831850" y="2679700"/>
            <a:ext cx="1104900" cy="292100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RVC</a:t>
            </a:r>
            <a:endParaRPr lang="ko-KR" altLang="en-US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0" name="꺾인 연결선 82"/>
          <p:cNvCxnSpPr>
            <a:stCxn id="101" idx="2"/>
          </p:cNvCxnSpPr>
          <p:nvPr/>
        </p:nvCxnSpPr>
        <p:spPr>
          <a:xfrm rot="10800000">
            <a:off x="622300" y="1485900"/>
            <a:ext cx="209550" cy="311150"/>
          </a:xfrm>
          <a:prstGeom prst="bentConnector2">
            <a:avLst/>
          </a:prstGeom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꺾인 연결선 82"/>
          <p:cNvCxnSpPr/>
          <p:nvPr/>
        </p:nvCxnSpPr>
        <p:spPr>
          <a:xfrm rot="10800000">
            <a:off x="622300" y="1803400"/>
            <a:ext cx="209550" cy="311150"/>
          </a:xfrm>
          <a:prstGeom prst="bentConnector2">
            <a:avLst/>
          </a:prstGeom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꺾인 연결선 82"/>
          <p:cNvCxnSpPr/>
          <p:nvPr/>
        </p:nvCxnSpPr>
        <p:spPr>
          <a:xfrm rot="10800000">
            <a:off x="622300" y="2133600"/>
            <a:ext cx="209550" cy="311150"/>
          </a:xfrm>
          <a:prstGeom prst="bentConnector2">
            <a:avLst/>
          </a:prstGeom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꺾인 연결선 82"/>
          <p:cNvCxnSpPr/>
          <p:nvPr/>
        </p:nvCxnSpPr>
        <p:spPr>
          <a:xfrm rot="10800000">
            <a:off x="622300" y="2463800"/>
            <a:ext cx="209550" cy="311150"/>
          </a:xfrm>
          <a:prstGeom prst="bentConnector2">
            <a:avLst/>
          </a:prstGeom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8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직사각형 106"/>
          <p:cNvSpPr/>
          <p:nvPr/>
        </p:nvSpPr>
        <p:spPr>
          <a:xfrm>
            <a:off x="6954155" y="1382481"/>
            <a:ext cx="2002971" cy="5032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/>
          <p:cNvSpPr/>
          <p:nvPr/>
        </p:nvSpPr>
        <p:spPr>
          <a:xfrm>
            <a:off x="4875035" y="1393367"/>
            <a:ext cx="2002971" cy="5032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/>
          <p:cNvSpPr/>
          <p:nvPr/>
        </p:nvSpPr>
        <p:spPr>
          <a:xfrm>
            <a:off x="2763206" y="1393367"/>
            <a:ext cx="2002971" cy="5032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662212" y="1404257"/>
            <a:ext cx="2002971" cy="5032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이등변 삼각형 84"/>
          <p:cNvSpPr/>
          <p:nvPr/>
        </p:nvSpPr>
        <p:spPr>
          <a:xfrm rot="5400000">
            <a:off x="1465155" y="5337456"/>
            <a:ext cx="206405" cy="90127"/>
          </a:xfrm>
          <a:prstGeom prst="triangle">
            <a:avLst/>
          </a:prstGeom>
          <a:solidFill>
            <a:schemeClr val="bg1"/>
          </a:solidFill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>
              <a:latin typeface="+mn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744516" y="1986122"/>
            <a:ext cx="1820220" cy="910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 anchorCtr="0"/>
          <a:lstStyle/>
          <a:p>
            <a:pPr marL="171450" indent="-171450" latinLnBrk="0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도로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주행상황에서의  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C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alibration </a:t>
            </a:r>
            <a:r>
              <a:rPr lang="ko-KR" altLang="en-US" sz="900" smtClean="0">
                <a:solidFill>
                  <a:schemeClr val="tx1"/>
                </a:solidFill>
                <a:latin typeface="+mn-ea"/>
              </a:rPr>
              <a:t>기술</a:t>
            </a:r>
            <a:endParaRPr lang="en-US" altLang="ko-KR" sz="900" dirty="0" smtClean="0">
              <a:solidFill>
                <a:schemeClr val="tx1"/>
              </a:solidFill>
              <a:latin typeface="+mn-ea"/>
            </a:endParaRPr>
          </a:p>
          <a:p>
            <a:pPr marL="171450" indent="-171450" latinLnBrk="0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고해상도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카메라 대응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기술</a:t>
            </a:r>
            <a:endParaRPr lang="en-US" altLang="ko-KR" sz="900" dirty="0" smtClean="0">
              <a:solidFill>
                <a:schemeClr val="tx1"/>
              </a:solidFill>
              <a:latin typeface="+mn-ea"/>
            </a:endParaRPr>
          </a:p>
          <a:p>
            <a:pPr marL="171450" indent="-171450" latinLnBrk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3D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구현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736106" y="3260676"/>
            <a:ext cx="1813560" cy="52138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 anchorCtr="0"/>
          <a:lstStyle/>
          <a:p>
            <a:pPr marL="171450" indent="-171450" latinLnBrk="0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900" b="1" dirty="0" smtClean="0">
                <a:solidFill>
                  <a:schemeClr val="tx1"/>
                </a:solidFill>
                <a:effectLst/>
                <a:latin typeface="+mn-ea"/>
              </a:rPr>
              <a:t>세계 최초</a:t>
            </a:r>
            <a:r>
              <a:rPr lang="en-US" altLang="ko-KR" sz="900" dirty="0" smtClean="0">
                <a:solidFill>
                  <a:schemeClr val="tx1"/>
                </a:solidFill>
                <a:effectLst/>
                <a:latin typeface="+mn-ea"/>
              </a:rPr>
              <a:t>, 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Ethernet</a:t>
            </a:r>
            <a:r>
              <a:rPr lang="ko-KR" altLang="en-US" sz="900" dirty="0" smtClean="0"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lang="ko-KR" altLang="en-US" sz="900" dirty="0">
                <a:solidFill>
                  <a:schemeClr val="tx1"/>
                </a:solidFill>
                <a:effectLst/>
                <a:latin typeface="+mn-ea"/>
              </a:rPr>
              <a:t>기반의 </a:t>
            </a:r>
            <a:r>
              <a:rPr lang="en-US" altLang="ko-KR" sz="900" dirty="0">
                <a:solidFill>
                  <a:schemeClr val="tx1"/>
                </a:solidFill>
                <a:effectLst/>
                <a:latin typeface="+mn-ea"/>
              </a:rPr>
              <a:t>4</a:t>
            </a:r>
            <a:r>
              <a:rPr lang="ko-KR" altLang="en-US" sz="900" dirty="0">
                <a:solidFill>
                  <a:schemeClr val="tx1"/>
                </a:solidFill>
                <a:effectLst/>
                <a:latin typeface="+mn-ea"/>
              </a:rPr>
              <a:t>채널 </a:t>
            </a:r>
            <a:r>
              <a:rPr lang="en-US" altLang="ko-KR" sz="900" dirty="0">
                <a:solidFill>
                  <a:schemeClr val="tx1"/>
                </a:solidFill>
                <a:effectLst/>
                <a:latin typeface="+mn-ea"/>
              </a:rPr>
              <a:t>HD </a:t>
            </a:r>
            <a:r>
              <a:rPr lang="ko-KR" altLang="en-US" sz="900" dirty="0">
                <a:solidFill>
                  <a:schemeClr val="tx1"/>
                </a:solidFill>
                <a:effectLst/>
                <a:latin typeface="+mn-ea"/>
              </a:rPr>
              <a:t>카메라 </a:t>
            </a:r>
            <a:r>
              <a:rPr lang="ko-KR" altLang="en-US" sz="900">
                <a:solidFill>
                  <a:schemeClr val="tx1"/>
                </a:solidFill>
                <a:effectLst/>
                <a:latin typeface="+mn-ea"/>
              </a:rPr>
              <a:t>실시간 </a:t>
            </a:r>
            <a:r>
              <a:rPr lang="ko-KR" altLang="en-US" sz="900" smtClean="0">
                <a:solidFill>
                  <a:schemeClr val="tx1"/>
                </a:solidFill>
                <a:effectLst/>
                <a:latin typeface="+mn-ea"/>
              </a:rPr>
              <a:t>가변 시점의 </a:t>
            </a:r>
            <a:r>
              <a:rPr lang="en-US" altLang="ko-KR" sz="900" dirty="0">
                <a:solidFill>
                  <a:schemeClr val="tx1"/>
                </a:solidFill>
                <a:effectLst/>
                <a:latin typeface="+mn-ea"/>
              </a:rPr>
              <a:t>3D </a:t>
            </a:r>
            <a:r>
              <a:rPr lang="en-US" altLang="ko-KR" sz="900" dirty="0" smtClean="0">
                <a:solidFill>
                  <a:schemeClr val="tx1"/>
                </a:solidFill>
                <a:effectLst/>
                <a:latin typeface="+mn-ea"/>
              </a:rPr>
              <a:t>AVM  </a:t>
            </a:r>
            <a:r>
              <a:rPr lang="ko-KR" altLang="en-US" sz="900" dirty="0" smtClean="0">
                <a:solidFill>
                  <a:schemeClr val="tx1"/>
                </a:solidFill>
                <a:effectLst/>
                <a:latin typeface="+mn-ea"/>
              </a:rPr>
              <a:t>개발</a:t>
            </a:r>
            <a:endParaRPr lang="en-US" altLang="ko-KR" sz="900" dirty="0">
              <a:solidFill>
                <a:schemeClr val="tx1"/>
              </a:solidFill>
              <a:effectLst/>
              <a:latin typeface="+mn-ea"/>
            </a:endParaRPr>
          </a:p>
        </p:txBody>
      </p:sp>
      <p:pic>
        <p:nvPicPr>
          <p:cNvPr id="61" name="_x227010424" descr="EMB00000b4025a7"/>
          <p:cNvPicPr preferRelativeResize="0"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0" r="79418" b="38145"/>
          <a:stretch/>
        </p:blipFill>
        <p:spPr bwMode="auto">
          <a:xfrm>
            <a:off x="845899" y="3950164"/>
            <a:ext cx="756000" cy="5040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2" name="_x227010424" descr="EMB00000b4025a7"/>
          <p:cNvPicPr preferRelativeResize="0"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9" t="27036" r="58611" b="38589"/>
          <a:stretch/>
        </p:blipFill>
        <p:spPr bwMode="auto">
          <a:xfrm>
            <a:off x="1762708" y="3950164"/>
            <a:ext cx="756000" cy="5040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3" name="_x227010424" descr="EMB00000b4025a7"/>
          <p:cNvPicPr preferRelativeResize="0"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67" r="78179" b="4658"/>
          <a:stretch/>
        </p:blipFill>
        <p:spPr bwMode="auto">
          <a:xfrm>
            <a:off x="1762708" y="4536200"/>
            <a:ext cx="756000" cy="5040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4" name="_x227010424" descr="EMB00000b4025a7"/>
          <p:cNvPicPr preferRelativeResize="0"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t="61112" r="58010" b="4512"/>
          <a:stretch/>
        </p:blipFill>
        <p:spPr bwMode="auto">
          <a:xfrm>
            <a:off x="845988" y="4536200"/>
            <a:ext cx="756000" cy="504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88" name="직사각형 87"/>
          <p:cNvSpPr/>
          <p:nvPr/>
        </p:nvSpPr>
        <p:spPr>
          <a:xfrm>
            <a:off x="736106" y="5122238"/>
            <a:ext cx="1805940" cy="409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 anchorCtr="0"/>
          <a:lstStyle/>
          <a:p>
            <a:pPr marL="171450" indent="-171450" latinLnBrk="0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자동 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C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alibration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기술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개발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     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900" dirty="0">
                <a:solidFill>
                  <a:schemeClr val="tx1"/>
                </a:solidFill>
                <a:effectLst/>
                <a:latin typeface="+mn-ea"/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  <a:effectLst/>
                <a:latin typeface="+mn-ea"/>
              </a:rPr>
              <a:t>국내 최초</a:t>
            </a:r>
            <a:r>
              <a:rPr lang="en-US" altLang="ko-KR" sz="900" dirty="0">
                <a:solidFill>
                  <a:schemeClr val="tx1"/>
                </a:solidFill>
                <a:effectLst/>
                <a:latin typeface="+mn-ea"/>
              </a:rPr>
              <a:t>)</a:t>
            </a:r>
          </a:p>
        </p:txBody>
      </p:sp>
      <p:grpSp>
        <p:nvGrpSpPr>
          <p:cNvPr id="124" name="그룹 123"/>
          <p:cNvGrpSpPr/>
          <p:nvPr/>
        </p:nvGrpSpPr>
        <p:grpSpPr>
          <a:xfrm>
            <a:off x="1011038" y="5587481"/>
            <a:ext cx="1339342" cy="715998"/>
            <a:chOff x="472262" y="5170443"/>
            <a:chExt cx="1339342" cy="788067"/>
          </a:xfrm>
        </p:grpSpPr>
        <p:pic>
          <p:nvPicPr>
            <p:cNvPr id="125" name="그림 124"/>
            <p:cNvPicPr preferRelativeResize="0"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2" t="8400" r="31490" b="5501"/>
            <a:stretch>
              <a:fillRect/>
            </a:stretch>
          </p:blipFill>
          <p:spPr bwMode="auto">
            <a:xfrm>
              <a:off x="472262" y="5184633"/>
              <a:ext cx="471436" cy="773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그림 125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56" t="7350" r="33260" b="5501"/>
            <a:stretch>
              <a:fillRect/>
            </a:stretch>
          </p:blipFill>
          <p:spPr bwMode="auto">
            <a:xfrm>
              <a:off x="1339673" y="5170443"/>
              <a:ext cx="471931" cy="773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이등변 삼각형 126"/>
            <p:cNvSpPr/>
            <p:nvPr/>
          </p:nvSpPr>
          <p:spPr>
            <a:xfrm rot="5400000">
              <a:off x="1022717" y="5504139"/>
              <a:ext cx="267139" cy="154215"/>
            </a:xfrm>
            <a:prstGeom prst="triangle">
              <a:avLst/>
            </a:prstGeom>
            <a:solidFill>
              <a:schemeClr val="tx2">
                <a:lumMod val="20000"/>
                <a:lumOff val="80000"/>
                <a:alpha val="60000"/>
              </a:schemeClr>
            </a:solidFill>
            <a:ln w="254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sz="1100">
                <a:latin typeface="+mn-ea"/>
              </a:endParaRPr>
            </a:p>
          </p:txBody>
        </p:sp>
      </p:grpSp>
      <p:sp>
        <p:nvSpPr>
          <p:cNvPr id="48" name="직사각형 47"/>
          <p:cNvSpPr/>
          <p:nvPr/>
        </p:nvSpPr>
        <p:spPr>
          <a:xfrm>
            <a:off x="2819759" y="1983205"/>
            <a:ext cx="1831973" cy="910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 anchorCtr="0"/>
          <a:lstStyle/>
          <a:p>
            <a:pPr marL="171450" indent="-171450" latinLnBrk="0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차량의 전방 혹은 후방카메라를 이용하여 차량에게 다가오는 물체를 탐지하여 운전자에게 정보를 제공</a:t>
            </a:r>
            <a:endParaRPr lang="en-US" altLang="ko-KR" sz="900" dirty="0" smtClean="0">
              <a:solidFill>
                <a:schemeClr val="tx1"/>
              </a:solidFill>
              <a:latin typeface="+mn-ea"/>
            </a:endParaRPr>
          </a:p>
          <a:p>
            <a:pPr latinLnBrk="0">
              <a:spcBef>
                <a:spcPct val="50000"/>
              </a:spcBef>
            </a:pP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2819759" y="3260676"/>
            <a:ext cx="1842941" cy="875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 anchorCtr="0"/>
          <a:lstStyle/>
          <a:p>
            <a:pPr marL="171450" lvl="0" indent="-171450" latinLnBrk="0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저속주행 중에도 움직이는 물체 </a:t>
            </a:r>
            <a:r>
              <a:rPr lang="ko-KR" altLang="en-US" sz="900" smtClean="0">
                <a:solidFill>
                  <a:schemeClr val="tx1"/>
                </a:solidFill>
                <a:latin typeface="+mn-ea"/>
              </a:rPr>
              <a:t>탐지 가능</a:t>
            </a:r>
            <a:endParaRPr lang="en-US" altLang="ko-KR" sz="900" dirty="0" smtClean="0">
              <a:solidFill>
                <a:schemeClr val="tx1"/>
              </a:solidFill>
              <a:latin typeface="+mn-ea"/>
            </a:endParaRPr>
          </a:p>
          <a:p>
            <a:pPr marL="171450" lvl="0" indent="-171450" latinLnBrk="0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900" smtClean="0">
                <a:solidFill>
                  <a:schemeClr val="tx1"/>
                </a:solidFill>
                <a:latin typeface="+mn-ea"/>
              </a:rPr>
              <a:t>차량의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이동방향과 물체의 진행방향이 충돌할 경우에만 탐지하여 운전자에게 효과적인 정보를 제공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4968556" y="1976013"/>
            <a:ext cx="1788531" cy="1020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 anchorCtr="0"/>
          <a:lstStyle/>
          <a:p>
            <a:pPr marL="171450" indent="-171450" latinLnBrk="0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차량 데이터 증가에 따른 차세대 차량용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통신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  </a:t>
            </a:r>
            <a:r>
              <a:rPr lang="ko-KR" altLang="en-US" sz="900" smtClean="0">
                <a:solidFill>
                  <a:schemeClr val="tx1"/>
                </a:solidFill>
                <a:latin typeface="+mn-ea"/>
              </a:rPr>
              <a:t>시스템</a:t>
            </a:r>
            <a:endParaRPr lang="en-US" altLang="ko-KR" sz="900" dirty="0" smtClean="0">
              <a:solidFill>
                <a:schemeClr val="tx1"/>
              </a:solidFill>
              <a:latin typeface="+mn-ea"/>
            </a:endParaRPr>
          </a:p>
          <a:p>
            <a:pPr marL="171450" indent="-171450" latinLnBrk="0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해외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업체 대응 개발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중으로 국산화</a:t>
            </a:r>
            <a:endParaRPr lang="en-US" altLang="ko-KR" sz="900" dirty="0" smtClean="0">
              <a:solidFill>
                <a:schemeClr val="tx1"/>
              </a:solidFill>
              <a:latin typeface="+mn-ea"/>
            </a:endParaRPr>
          </a:p>
          <a:p>
            <a:pPr marL="171450" indent="-171450" latinLnBrk="0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국제 공인기관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(AVNU)</a:t>
            </a:r>
            <a:r>
              <a:rPr lang="ko-KR" altLang="en-US" sz="900" smtClean="0">
                <a:solidFill>
                  <a:schemeClr val="tx1"/>
                </a:solidFill>
                <a:latin typeface="+mn-ea"/>
              </a:rPr>
              <a:t>을 통한 인증 진행 중 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4944789" y="3260676"/>
            <a:ext cx="1786207" cy="792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 anchorCtr="0"/>
          <a:lstStyle/>
          <a:p>
            <a:pPr marL="171450" lvl="0" indent="-171450" latinLnBrk="0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국내 최초 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Ethernet AVB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스택 </a:t>
            </a:r>
            <a:r>
              <a:rPr lang="ko-KR" altLang="en-US" sz="900" dirty="0">
                <a:solidFill>
                  <a:schemeClr val="tx1"/>
                </a:solidFill>
                <a:effectLst/>
                <a:latin typeface="+mn-ea"/>
              </a:rPr>
              <a:t>구현 </a:t>
            </a:r>
            <a:r>
              <a:rPr lang="en-US" altLang="ko-KR" sz="900" b="1" dirty="0">
                <a:solidFill>
                  <a:schemeClr val="tx1"/>
                </a:solidFill>
                <a:effectLst/>
                <a:latin typeface="+mn-ea"/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  <a:effectLst/>
                <a:latin typeface="+mn-ea"/>
              </a:rPr>
              <a:t>국내 </a:t>
            </a:r>
            <a:r>
              <a:rPr lang="ko-KR" altLang="en-US" sz="900" b="1">
                <a:solidFill>
                  <a:schemeClr val="tx1"/>
                </a:solidFill>
                <a:effectLst/>
                <a:latin typeface="+mn-ea"/>
              </a:rPr>
              <a:t>최초</a:t>
            </a:r>
            <a:r>
              <a:rPr lang="en-US" altLang="ko-KR" sz="900" b="1" dirty="0" smtClean="0">
                <a:solidFill>
                  <a:schemeClr val="tx1"/>
                </a:solidFill>
                <a:effectLst/>
                <a:latin typeface="+mn-ea"/>
              </a:rPr>
              <a:t>)</a:t>
            </a:r>
            <a:endParaRPr lang="en-US" altLang="ko-KR" sz="900" b="1" dirty="0">
              <a:solidFill>
                <a:schemeClr val="tx1"/>
              </a:solidFill>
              <a:latin typeface="+mn-ea"/>
            </a:endParaRPr>
          </a:p>
          <a:p>
            <a:pPr marL="171450" lvl="0" indent="-171450" latinLnBrk="0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국가</a:t>
            </a:r>
            <a:r>
              <a:rPr lang="en-US" altLang="ko-KR" sz="9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과제를 통해 사업화 </a:t>
            </a:r>
            <a:r>
              <a:rPr lang="ko-KR" altLang="en-US" sz="900" smtClean="0">
                <a:solidFill>
                  <a:schemeClr val="tx1"/>
                </a:solidFill>
                <a:latin typeface="+mn-ea"/>
              </a:rPr>
              <a:t>개발 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7057568" y="1990116"/>
            <a:ext cx="1775460" cy="910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 anchorCtr="0"/>
          <a:lstStyle/>
          <a:p>
            <a:pPr marL="171450" indent="-171450" latinLnBrk="0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교통 표지판 인식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기술 대응 </a:t>
            </a:r>
            <a:endParaRPr lang="en-US" altLang="ko-KR" sz="900" dirty="0" smtClean="0">
              <a:solidFill>
                <a:schemeClr val="tx1"/>
              </a:solidFill>
              <a:latin typeface="+mn-ea"/>
            </a:endParaRPr>
          </a:p>
          <a:p>
            <a:pPr marL="171450" indent="-171450" latinLnBrk="0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전방 차량 추돌 경고 기술 대응 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7057568" y="3260676"/>
            <a:ext cx="1757983" cy="367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 anchorCtr="0"/>
          <a:lstStyle/>
          <a:p>
            <a:pPr marL="171450" indent="-171450" latinLnBrk="0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교통 표지판 인식 기술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정부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과제 수행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완료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7057568" y="4600231"/>
            <a:ext cx="1708475" cy="484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 anchorCtr="0"/>
          <a:lstStyle/>
          <a:p>
            <a:pPr marL="171450" indent="-171450" latinLnBrk="0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전방 차량 추돌 경고 기술 </a:t>
            </a:r>
            <a:r>
              <a:rPr lang="en-US" altLang="ko-KR" sz="9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정부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과제를 </a:t>
            </a:r>
            <a:r>
              <a:rPr lang="ko-KR" altLang="en-US" sz="900" dirty="0" smtClean="0">
                <a:solidFill>
                  <a:schemeClr val="tx1"/>
                </a:solidFill>
                <a:latin typeface="+mn-ea"/>
              </a:rPr>
              <a:t>통한 </a:t>
            </a:r>
            <a:r>
              <a:rPr lang="ko-KR" altLang="en-US" sz="900" dirty="0">
                <a:solidFill>
                  <a:schemeClr val="tx1"/>
                </a:solidFill>
                <a:latin typeface="+mn-ea"/>
              </a:rPr>
              <a:t>기술 개발 중</a:t>
            </a:r>
            <a:endParaRPr lang="en-US" altLang="ko-KR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5" name="직사각형 94"/>
          <p:cNvSpPr/>
          <p:nvPr/>
        </p:nvSpPr>
        <p:spPr bwMode="auto">
          <a:xfrm>
            <a:off x="7221802" y="3722911"/>
            <a:ext cx="1474069" cy="840066"/>
          </a:xfrm>
          <a:prstGeom prst="rect">
            <a:avLst/>
          </a:prstGeom>
          <a:blipFill>
            <a:blip r:embed="rId5" cstate="print"/>
            <a:srcRect/>
            <a:stretch>
              <a:fillRect l="-24796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1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029038" y="4359918"/>
            <a:ext cx="1758566" cy="1148896"/>
            <a:chOff x="9718737" y="4578804"/>
            <a:chExt cx="1276589" cy="823010"/>
          </a:xfrm>
        </p:grpSpPr>
        <p:sp>
          <p:nvSpPr>
            <p:cNvPr id="97" name="이등변 삼각형 96"/>
            <p:cNvSpPr/>
            <p:nvPr/>
          </p:nvSpPr>
          <p:spPr>
            <a:xfrm rot="5400000">
              <a:off x="9604505" y="4877375"/>
              <a:ext cx="430122" cy="201657"/>
            </a:xfrm>
            <a:prstGeom prst="triangle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lumMod val="95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latin typeface="+mn-ea"/>
              </a:endParaRPr>
            </a:p>
          </p:txBody>
        </p:sp>
        <p:sp>
          <p:nvSpPr>
            <p:cNvPr id="98" name="이등변 삼각형 97"/>
            <p:cNvSpPr/>
            <p:nvPr/>
          </p:nvSpPr>
          <p:spPr>
            <a:xfrm rot="16200000" flipV="1">
              <a:off x="9971710" y="4819357"/>
              <a:ext cx="215061" cy="317692"/>
            </a:xfrm>
            <a:prstGeom prst="triangle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lumMod val="95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latin typeface="+mn-ea"/>
              </a:endParaRPr>
            </a:p>
          </p:txBody>
        </p:sp>
        <p:pic>
          <p:nvPicPr>
            <p:cNvPr id="99" name="Picture 2" descr="D:\Documents\문서함\18. 이미지\스포티지 탑_라인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9920395" y="4765026"/>
              <a:ext cx="873275" cy="4282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이등변 삼각형 100"/>
            <p:cNvSpPr/>
            <p:nvPr/>
          </p:nvSpPr>
          <p:spPr>
            <a:xfrm rot="16200000" flipH="1">
              <a:off x="10679437" y="4877375"/>
              <a:ext cx="430122" cy="201657"/>
            </a:xfrm>
            <a:prstGeom prst="triangle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lumMod val="95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latin typeface="+mn-ea"/>
              </a:endParaRPr>
            </a:p>
          </p:txBody>
        </p:sp>
        <p:sp>
          <p:nvSpPr>
            <p:cNvPr id="102" name="이등변 삼각형 101"/>
            <p:cNvSpPr/>
            <p:nvPr/>
          </p:nvSpPr>
          <p:spPr>
            <a:xfrm rot="10800000" flipH="1">
              <a:off x="10027154" y="4578804"/>
              <a:ext cx="415176" cy="208916"/>
            </a:xfrm>
            <a:prstGeom prst="triangle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lumMod val="95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latin typeface="+mn-ea"/>
              </a:endParaRPr>
            </a:p>
          </p:txBody>
        </p:sp>
        <p:sp>
          <p:nvSpPr>
            <p:cNvPr id="103" name="이등변 삼각형 102"/>
            <p:cNvSpPr/>
            <p:nvPr/>
          </p:nvSpPr>
          <p:spPr>
            <a:xfrm rot="10800000" flipH="1" flipV="1">
              <a:off x="10027154" y="5180975"/>
              <a:ext cx="415176" cy="208916"/>
            </a:xfrm>
            <a:prstGeom prst="triangle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lumMod val="95000"/>
                  </a:schemeClr>
                </a:gs>
                <a:gs pos="70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latin typeface="+mn-ea"/>
              </a:endParaRPr>
            </a:p>
          </p:txBody>
        </p:sp>
        <p:pic>
          <p:nvPicPr>
            <p:cNvPr id="104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297658" y="5143372"/>
              <a:ext cx="95946" cy="75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26857" y="5143372"/>
              <a:ext cx="95946" cy="75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10297658" y="4737896"/>
              <a:ext cx="95946" cy="75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10526857" y="4737896"/>
              <a:ext cx="95946" cy="75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9778" y="5021215"/>
              <a:ext cx="64044" cy="52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4266" y="4869000"/>
              <a:ext cx="64044" cy="52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3318" y="4870672"/>
              <a:ext cx="64044" cy="52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5663" y="5021215"/>
              <a:ext cx="64044" cy="52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6" descr="Q:\@@Ready\@인포뱅크 자료\외장형 T-BOX\image\c_bk010401_90523_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978"/>
            <a:stretch>
              <a:fillRect/>
            </a:stretch>
          </p:blipFill>
          <p:spPr bwMode="auto">
            <a:xfrm>
              <a:off x="10781083" y="5291272"/>
              <a:ext cx="105499" cy="110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번개 121"/>
            <p:cNvSpPr/>
            <p:nvPr/>
          </p:nvSpPr>
          <p:spPr>
            <a:xfrm rot="18915282">
              <a:off x="10694348" y="5236887"/>
              <a:ext cx="61824" cy="69854"/>
            </a:xfrm>
            <a:prstGeom prst="lightningBol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100" dirty="0">
                <a:latin typeface="+mn-ea"/>
              </a:endParaRPr>
            </a:p>
          </p:txBody>
        </p:sp>
        <p:pic>
          <p:nvPicPr>
            <p:cNvPr id="123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312" y="4944066"/>
              <a:ext cx="69432" cy="68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3" name="제목 1"/>
          <p:cNvSpPr txBox="1">
            <a:spLocks/>
          </p:cNvSpPr>
          <p:nvPr/>
        </p:nvSpPr>
        <p:spPr bwMode="auto">
          <a:xfrm>
            <a:off x="0" y="-24939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800" b="1" kern="1200" baseline="0">
                <a:solidFill>
                  <a:schemeClr val="bg1"/>
                </a:solidFill>
                <a:latin typeface="Times New Roman" panose="02020603050405020304" pitchFamily="18" charset="0"/>
                <a:ea typeface="HY신명조" panose="02030600000101010101" pitchFamily="18" charset="-127"/>
                <a:cs typeface="휴먼모음T" pitchFamily="18" charset="-127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5pPr>
            <a:lvl6pPr marL="3429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685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0287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ko-KR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Vision ADAS </a:t>
            </a:r>
            <a:r>
              <a:rPr lang="ko-KR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분야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65" name="그림 64"/>
          <p:cNvPicPr preferRelativeResize="0">
            <a:picLocks/>
          </p:cNvPicPr>
          <p:nvPr/>
        </p:nvPicPr>
        <p:blipFill rotWithShape="1">
          <a:blip r:embed="rId12" cstate="print"/>
          <a:srcRect b="16837"/>
          <a:stretch/>
        </p:blipFill>
        <p:spPr>
          <a:xfrm>
            <a:off x="2897944" y="4613843"/>
            <a:ext cx="1759325" cy="1177357"/>
          </a:xfrm>
          <a:prstGeom prst="rect">
            <a:avLst/>
          </a:prstGeom>
        </p:spPr>
      </p:pic>
      <p:sp>
        <p:nvSpPr>
          <p:cNvPr id="67" name="대각선 방향의 모서리가 잘린 사각형 66"/>
          <p:cNvSpPr/>
          <p:nvPr/>
        </p:nvSpPr>
        <p:spPr>
          <a:xfrm>
            <a:off x="740226" y="1479550"/>
            <a:ext cx="1828800" cy="381000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AVM</a:t>
            </a:r>
            <a:endParaRPr lang="ko-KR" altLang="en-US" sz="16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대각선 방향의 모서리가 잘린 사각형 67"/>
          <p:cNvSpPr/>
          <p:nvPr/>
        </p:nvSpPr>
        <p:spPr>
          <a:xfrm>
            <a:off x="2848426" y="1479550"/>
            <a:ext cx="1828800" cy="381000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</a:t>
            </a:r>
            <a:endParaRPr lang="ko-KR" altLang="en-US" sz="16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대각선 방향의 모서리가 잘린 사각형 73"/>
          <p:cNvSpPr/>
          <p:nvPr/>
        </p:nvSpPr>
        <p:spPr>
          <a:xfrm>
            <a:off x="4956626" y="1479550"/>
            <a:ext cx="1828800" cy="381000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Ethernet AVB</a:t>
            </a:r>
            <a:endParaRPr lang="ko-KR" altLang="en-US" sz="16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5" name="대각선 방향의 모서리가 잘린 사각형 74"/>
          <p:cNvSpPr/>
          <p:nvPr/>
        </p:nvSpPr>
        <p:spPr>
          <a:xfrm>
            <a:off x="7064826" y="1479550"/>
            <a:ext cx="1828800" cy="381000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Video Analystic</a:t>
            </a:r>
            <a:endParaRPr lang="ko-KR" altLang="en-US" sz="16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8750" y="1906815"/>
            <a:ext cx="647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smtClean="0"/>
              <a:t>요</a:t>
            </a:r>
            <a:endParaRPr lang="en-US" altLang="ko-KR" sz="1600" b="1" smtClean="0"/>
          </a:p>
          <a:p>
            <a:r>
              <a:rPr lang="ko-KR" altLang="en-US" sz="1600" b="1" smtClean="0"/>
              <a:t>구</a:t>
            </a:r>
            <a:endParaRPr lang="en-US" altLang="ko-KR" sz="1600" b="1" smtClean="0"/>
          </a:p>
          <a:p>
            <a:r>
              <a:rPr lang="ko-KR" altLang="en-US" sz="1600" b="1" smtClean="0"/>
              <a:t>기</a:t>
            </a:r>
            <a:endParaRPr lang="en-US" altLang="ko-KR" sz="1600" b="1" smtClean="0"/>
          </a:p>
          <a:p>
            <a:r>
              <a:rPr lang="ko-KR" altLang="en-US" sz="1600" b="1" smtClean="0"/>
              <a:t>술</a:t>
            </a:r>
            <a:endParaRPr lang="en-US" altLang="ko-KR" sz="1600" b="1" smtClean="0"/>
          </a:p>
        </p:txBody>
      </p:sp>
      <p:sp>
        <p:nvSpPr>
          <p:cNvPr id="78" name="TextBox 77"/>
          <p:cNvSpPr txBox="1"/>
          <p:nvPr/>
        </p:nvSpPr>
        <p:spPr>
          <a:xfrm>
            <a:off x="88900" y="4069080"/>
            <a:ext cx="78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smtClean="0"/>
              <a:t>V  </a:t>
            </a:r>
            <a:br>
              <a:rPr lang="en-US" altLang="ko-KR" sz="1600" b="1" smtClean="0"/>
            </a:br>
            <a:r>
              <a:rPr lang="en-US" altLang="ko-KR" sz="1600" b="1" smtClean="0"/>
              <a:t>A</a:t>
            </a:r>
          </a:p>
          <a:p>
            <a:r>
              <a:rPr lang="en-US" altLang="ko-KR" sz="1600" b="1" smtClean="0"/>
              <a:t>D  </a:t>
            </a:r>
          </a:p>
          <a:p>
            <a:r>
              <a:rPr lang="en-US" altLang="ko-KR" sz="1600" b="1" smtClean="0"/>
              <a:t>A</a:t>
            </a:r>
          </a:p>
          <a:p>
            <a:r>
              <a:rPr lang="en-US" altLang="ko-KR" sz="1600" b="1" smtClean="0"/>
              <a:t>S  </a:t>
            </a:r>
          </a:p>
        </p:txBody>
      </p:sp>
      <p:cxnSp>
        <p:nvCxnSpPr>
          <p:cNvPr id="80" name="직선 연결선 79"/>
          <p:cNvCxnSpPr/>
          <p:nvPr/>
        </p:nvCxnSpPr>
        <p:spPr>
          <a:xfrm>
            <a:off x="-12700" y="30734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42900" y="4064000"/>
            <a:ext cx="7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smtClean="0"/>
              <a:t>기</a:t>
            </a:r>
            <a:endParaRPr lang="en-US" altLang="ko-KR" sz="1600" b="1" smtClean="0"/>
          </a:p>
          <a:p>
            <a:endParaRPr lang="en-US" altLang="ko-KR" sz="1600" b="1" smtClean="0"/>
          </a:p>
          <a:p>
            <a:r>
              <a:rPr lang="ko-KR" altLang="en-US" sz="1600" b="1" smtClean="0"/>
              <a:t>술</a:t>
            </a:r>
            <a:endParaRPr lang="en-US" altLang="ko-KR" sz="1600" b="1" smtClean="0"/>
          </a:p>
          <a:p>
            <a:endParaRPr lang="en-US" altLang="ko-KR" sz="1600" b="1" smtClean="0"/>
          </a:p>
          <a:p>
            <a:r>
              <a:rPr lang="ko-KR" altLang="en-US" sz="1600" b="1" smtClean="0"/>
              <a:t>력</a:t>
            </a:r>
            <a:endParaRPr lang="ko-KR" altLang="en-US" sz="1600" b="1"/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21802" y="5111844"/>
            <a:ext cx="1474069" cy="11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38100" y="1434232"/>
            <a:ext cx="3390389" cy="4836607"/>
            <a:chOff x="75694" y="1916832"/>
            <a:chExt cx="4001304" cy="4836607"/>
          </a:xfrm>
        </p:grpSpPr>
        <p:pic>
          <p:nvPicPr>
            <p:cNvPr id="16" name="Picture 4" descr="C:\Users\hjjohncoh\Desktop\AVM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/>
            </a:blip>
            <a:srcRect l="2652" b="3719"/>
            <a:stretch>
              <a:fillRect/>
            </a:stretch>
          </p:blipFill>
          <p:spPr bwMode="auto">
            <a:xfrm>
              <a:off x="75694" y="1916832"/>
              <a:ext cx="4001304" cy="4836607"/>
            </a:xfrm>
            <a:prstGeom prst="rect">
              <a:avLst/>
            </a:prstGeom>
            <a:noFill/>
          </p:spPr>
        </p:pic>
        <p:sp>
          <p:nvSpPr>
            <p:cNvPr id="17" name="도넛 16"/>
            <p:cNvSpPr/>
            <p:nvPr/>
          </p:nvSpPr>
          <p:spPr>
            <a:xfrm>
              <a:off x="106860" y="2521471"/>
              <a:ext cx="3806634" cy="3816424"/>
            </a:xfrm>
            <a:prstGeom prst="donut">
              <a:avLst>
                <a:gd name="adj" fmla="val 26897"/>
              </a:avLst>
            </a:prstGeom>
            <a:solidFill>
              <a:schemeClr val="bg1">
                <a:lumMod val="65000"/>
                <a:alpha val="20000"/>
              </a:schemeClr>
            </a:solidFill>
            <a:ln w="19050">
              <a:noFill/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289299" y="2753219"/>
            <a:ext cx="7299711" cy="284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lvl="1" indent="-1800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ko-KR" altLang="en-US" sz="1400" spc="-150" smtClean="0">
                <a:latin typeface="+mj-ea"/>
                <a:ea typeface="+mj-ea"/>
              </a:rPr>
              <a:t>국내 </a:t>
            </a:r>
            <a:r>
              <a:rPr lang="ko-KR" altLang="en-US" sz="1400" spc="-150" dirty="0" smtClean="0">
                <a:latin typeface="+mj-ea"/>
                <a:ea typeface="+mj-ea"/>
              </a:rPr>
              <a:t>최고 수준의 원천기술 및 응용기술 확보</a:t>
            </a:r>
            <a:endParaRPr lang="en-US" altLang="ko-KR" sz="1400" spc="-150" dirty="0" smtClean="0">
              <a:latin typeface="+mj-ea"/>
              <a:ea typeface="+mj-ea"/>
            </a:endParaRPr>
          </a:p>
          <a:p>
            <a:pPr marL="540000" lvl="1" indent="-18000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400" spc="-150" dirty="0" smtClean="0">
                <a:latin typeface="+mj-ea"/>
                <a:ea typeface="+mj-ea"/>
              </a:rPr>
              <a:t>국내</a:t>
            </a:r>
            <a:r>
              <a:rPr lang="en-US" altLang="ko-KR" sz="1400" dirty="0" smtClean="0">
                <a:latin typeface="+mj-ea"/>
                <a:ea typeface="+mj-ea"/>
              </a:rPr>
              <a:t> </a:t>
            </a:r>
            <a:r>
              <a:rPr lang="en-US" altLang="ko-KR" sz="1400" dirty="0">
                <a:latin typeface="+mj-ea"/>
                <a:ea typeface="+mj-ea"/>
              </a:rPr>
              <a:t>· </a:t>
            </a:r>
            <a:r>
              <a:rPr lang="ko-KR" altLang="en-US" sz="1400" spc="-150" dirty="0" smtClean="0">
                <a:latin typeface="+mj-ea"/>
                <a:ea typeface="+mj-ea"/>
              </a:rPr>
              <a:t>외 </a:t>
            </a:r>
            <a:r>
              <a:rPr lang="ko-KR" altLang="en-US" sz="1400" spc="-150" dirty="0">
                <a:latin typeface="+mj-ea"/>
                <a:ea typeface="+mj-ea"/>
              </a:rPr>
              <a:t>주요 </a:t>
            </a:r>
            <a:r>
              <a:rPr lang="ko-KR" altLang="en-US" sz="1400" spc="-150" dirty="0" err="1">
                <a:latin typeface="+mj-ea"/>
                <a:ea typeface="+mj-ea"/>
              </a:rPr>
              <a:t>공급사들과</a:t>
            </a:r>
            <a:r>
              <a:rPr lang="ko-KR" altLang="en-US" sz="1400" spc="-150" dirty="0">
                <a:latin typeface="+mj-ea"/>
                <a:ea typeface="+mj-ea"/>
              </a:rPr>
              <a:t> </a:t>
            </a:r>
            <a:r>
              <a:rPr lang="ko-KR" altLang="en-US" sz="1400" spc="-150" dirty="0" smtClean="0">
                <a:latin typeface="+mj-ea"/>
                <a:ea typeface="+mj-ea"/>
              </a:rPr>
              <a:t>지속적인 공동개발 진행 경험</a:t>
            </a:r>
            <a:r>
              <a:rPr lang="en-US" altLang="ko-KR" sz="1400" spc="-150" dirty="0">
                <a:latin typeface="+mj-ea"/>
                <a:ea typeface="+mj-ea"/>
              </a:rPr>
              <a:t> </a:t>
            </a:r>
            <a:r>
              <a:rPr lang="ko-KR" altLang="en-US" sz="1400" spc="-150" dirty="0" smtClean="0">
                <a:latin typeface="+mj-ea"/>
                <a:ea typeface="+mj-ea"/>
              </a:rPr>
              <a:t>보유</a:t>
            </a:r>
            <a:r>
              <a:rPr lang="en-US" altLang="ko-KR" sz="1400" spc="-150" smtClean="0">
                <a:latin typeface="+mj-ea"/>
                <a:ea typeface="+mj-ea"/>
              </a:rPr>
              <a:t/>
            </a:r>
            <a:br>
              <a:rPr lang="en-US" altLang="ko-KR" sz="1400" spc="-150" smtClean="0">
                <a:latin typeface="+mj-ea"/>
                <a:ea typeface="+mj-ea"/>
              </a:rPr>
            </a:br>
            <a:endParaRPr lang="en-US" altLang="ko-KR" sz="1400" spc="-150" smtClean="0">
              <a:latin typeface="+mj-ea"/>
              <a:ea typeface="+mj-ea"/>
            </a:endParaRPr>
          </a:p>
          <a:p>
            <a:pPr marL="540000" lvl="1" indent="-180000">
              <a:lnSpc>
                <a:spcPts val="1500"/>
              </a:lnSpc>
            </a:pPr>
            <a:endParaRPr lang="en-US" altLang="ko-KR" sz="1400" spc="-150" smtClean="0">
              <a:latin typeface="+mj-ea"/>
              <a:ea typeface="+mj-ea"/>
            </a:endParaRPr>
          </a:p>
          <a:p>
            <a:pPr marL="540000" lvl="1" indent="-180000">
              <a:lnSpc>
                <a:spcPts val="1500"/>
              </a:lnSpc>
            </a:pPr>
            <a:endParaRPr lang="en-US" altLang="ko-KR" sz="1400" spc="-150" smtClean="0">
              <a:latin typeface="+mj-ea"/>
              <a:ea typeface="+mj-ea"/>
            </a:endParaRPr>
          </a:p>
          <a:p>
            <a:pPr marL="540000" lvl="1" indent="-180000">
              <a:lnSpc>
                <a:spcPts val="1500"/>
              </a:lnSpc>
            </a:pPr>
            <a:endParaRPr lang="en-US" altLang="ko-KR" sz="1400" spc="-150" smtClean="0">
              <a:latin typeface="+mj-ea"/>
              <a:ea typeface="+mj-ea"/>
            </a:endParaRPr>
          </a:p>
          <a:p>
            <a:pPr marL="540000" lvl="1" indent="-180000">
              <a:lnSpc>
                <a:spcPts val="1500"/>
              </a:lnSpc>
            </a:pPr>
            <a:endParaRPr lang="en-US" altLang="ko-KR" sz="1400" spc="-150" smtClean="0">
              <a:latin typeface="+mj-ea"/>
              <a:ea typeface="+mj-ea"/>
            </a:endParaRPr>
          </a:p>
          <a:p>
            <a:pPr marL="540000" lvl="1" indent="-180000">
              <a:lnSpc>
                <a:spcPts val="1500"/>
              </a:lnSpc>
            </a:pPr>
            <a:endParaRPr lang="en-US" altLang="ko-KR" sz="1400" spc="-150" smtClean="0">
              <a:latin typeface="+mj-ea"/>
              <a:ea typeface="+mj-ea"/>
            </a:endParaRPr>
          </a:p>
          <a:p>
            <a:pPr marL="540000" lvl="1" indent="-180000">
              <a:lnSpc>
                <a:spcPts val="1500"/>
              </a:lnSpc>
            </a:pPr>
            <a:endParaRPr lang="en-US" altLang="ko-KR" sz="1400" spc="-150" smtClean="0">
              <a:latin typeface="+mj-ea"/>
              <a:ea typeface="+mj-ea"/>
            </a:endParaRPr>
          </a:p>
          <a:p>
            <a:pPr marL="540000" lvl="1" indent="-1800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ko-KR" altLang="en-US" sz="1400" spc="-150" smtClean="0">
                <a:latin typeface="+mj-ea"/>
                <a:ea typeface="+mj-ea"/>
              </a:rPr>
              <a:t>순정 </a:t>
            </a:r>
            <a:r>
              <a:rPr lang="ko-KR" altLang="en-US" sz="1400" spc="-150" dirty="0" smtClean="0">
                <a:latin typeface="+mj-ea"/>
                <a:ea typeface="+mj-ea"/>
              </a:rPr>
              <a:t>시장 및 </a:t>
            </a:r>
            <a:r>
              <a:rPr lang="en-US" altLang="ko-KR" sz="1400" spc="-150" dirty="0" smtClean="0">
                <a:latin typeface="+mj-ea"/>
                <a:ea typeface="+mj-ea"/>
              </a:rPr>
              <a:t>After</a:t>
            </a:r>
            <a:r>
              <a:rPr lang="ko-KR" altLang="en-US" sz="1400" spc="-150" smtClean="0">
                <a:latin typeface="+mj-ea"/>
                <a:ea typeface="+mj-ea"/>
              </a:rPr>
              <a:t> </a:t>
            </a:r>
            <a:r>
              <a:rPr lang="en-US" altLang="ko-KR" sz="1400" spc="-150" dirty="0" smtClean="0">
                <a:latin typeface="+mj-ea"/>
                <a:ea typeface="+mj-ea"/>
              </a:rPr>
              <a:t>Market</a:t>
            </a:r>
            <a:r>
              <a:rPr lang="ko-KR" altLang="en-US" sz="1400" spc="-150" smtClean="0">
                <a:latin typeface="+mj-ea"/>
                <a:ea typeface="+mj-ea"/>
              </a:rPr>
              <a:t>에 대한 사업화 진행 중</a:t>
            </a:r>
            <a:r>
              <a:rPr lang="en-US" altLang="ko-KR" sz="1400" spc="-150" dirty="0" smtClean="0">
                <a:latin typeface="+mj-ea"/>
                <a:ea typeface="+mj-ea"/>
              </a:rPr>
              <a:t>(</a:t>
            </a:r>
            <a:r>
              <a:rPr lang="ko-KR" altLang="en-US" sz="1400" spc="-150" smtClean="0">
                <a:latin typeface="+mj-ea"/>
                <a:ea typeface="+mj-ea"/>
              </a:rPr>
              <a:t>특허 사용료 수입</a:t>
            </a:r>
            <a:r>
              <a:rPr lang="en-US" altLang="ko-KR" sz="1400" spc="-150" dirty="0" smtClean="0">
                <a:latin typeface="+mj-ea"/>
                <a:ea typeface="+mj-ea"/>
              </a:rPr>
              <a:t>)</a:t>
            </a:r>
          </a:p>
          <a:p>
            <a:pPr marL="540000" lvl="1" indent="-18000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altLang="ko-KR" sz="1400" spc="-150" dirty="0" smtClean="0">
                <a:latin typeface="+mj-ea"/>
                <a:ea typeface="+mj-ea"/>
              </a:rPr>
              <a:t>After</a:t>
            </a:r>
            <a:r>
              <a:rPr lang="ko-KR" altLang="en-US" sz="1400" spc="-150" smtClean="0">
                <a:latin typeface="+mj-ea"/>
                <a:ea typeface="+mj-ea"/>
              </a:rPr>
              <a:t> </a:t>
            </a:r>
            <a:r>
              <a:rPr lang="en-US" altLang="ko-KR" sz="1400" spc="-150" dirty="0" smtClean="0">
                <a:latin typeface="+mj-ea"/>
                <a:ea typeface="+mj-ea"/>
              </a:rPr>
              <a:t>Market</a:t>
            </a:r>
            <a:r>
              <a:rPr lang="ko-KR" altLang="en-US" sz="1400" spc="-150" smtClean="0">
                <a:latin typeface="+mj-ea"/>
                <a:ea typeface="+mj-ea"/>
              </a:rPr>
              <a:t>은 </a:t>
            </a:r>
            <a:r>
              <a:rPr lang="ko-KR" altLang="en-US" sz="1400" spc="-150" dirty="0" smtClean="0">
                <a:latin typeface="+mj-ea"/>
                <a:ea typeface="+mj-ea"/>
              </a:rPr>
              <a:t>반제품 또는 완제품으로 확장 진행 중</a:t>
            </a:r>
            <a:endParaRPr lang="en-US" altLang="ko-KR" sz="1400" spc="-150" dirty="0" smtClean="0">
              <a:latin typeface="+mj-ea"/>
              <a:ea typeface="+mj-ea"/>
            </a:endParaRPr>
          </a:p>
          <a:p>
            <a:pPr marL="540000" lvl="1" indent="-1800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400" spc="-150" dirty="0" smtClean="0">
                <a:latin typeface="+mj-ea"/>
                <a:ea typeface="+mj-ea"/>
              </a:rPr>
              <a:t>해외 주요 </a:t>
            </a:r>
            <a:r>
              <a:rPr lang="en-US" altLang="ko-KR" sz="1400" spc="-150" dirty="0" smtClean="0">
                <a:latin typeface="+mj-ea"/>
                <a:ea typeface="+mj-ea"/>
              </a:rPr>
              <a:t>1</a:t>
            </a:r>
            <a:r>
              <a:rPr lang="ko-KR" altLang="en-US" sz="1400" spc="-150" dirty="0" smtClean="0">
                <a:latin typeface="+mj-ea"/>
                <a:ea typeface="+mj-ea"/>
              </a:rPr>
              <a:t>차 </a:t>
            </a:r>
            <a:r>
              <a:rPr lang="ko-KR" altLang="en-US" sz="1400" spc="-150" dirty="0" err="1" smtClean="0">
                <a:latin typeface="+mj-ea"/>
                <a:ea typeface="+mj-ea"/>
              </a:rPr>
              <a:t>공급사들과</a:t>
            </a:r>
            <a:r>
              <a:rPr lang="ko-KR" altLang="en-US" sz="1400" spc="-150" dirty="0" smtClean="0">
                <a:latin typeface="+mj-ea"/>
                <a:ea typeface="+mj-ea"/>
              </a:rPr>
              <a:t> 선행기술 개발 사업화 진행 중</a:t>
            </a:r>
            <a:endParaRPr lang="en-US" altLang="ko-KR" sz="1400" spc="-150" dirty="0">
              <a:latin typeface="+mj-ea"/>
              <a:ea typeface="+mj-ea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 bwMode="auto">
          <a:xfrm>
            <a:off x="0" y="-24939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800" b="1" kern="1200" baseline="0">
                <a:solidFill>
                  <a:schemeClr val="bg1"/>
                </a:solidFill>
                <a:latin typeface="Times New Roman" panose="02020603050405020304" pitchFamily="18" charset="0"/>
                <a:ea typeface="HY신명조" panose="02030600000101010101" pitchFamily="18" charset="-127"/>
                <a:cs typeface="휴먼모음T" pitchFamily="18" charset="-127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5pPr>
            <a:lvl6pPr marL="3429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685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0287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ko-KR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비즈니스 차별성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대각선 방향의 모서리가 잘린 사각형 4"/>
          <p:cNvSpPr/>
          <p:nvPr/>
        </p:nvSpPr>
        <p:spPr>
          <a:xfrm>
            <a:off x="406400" y="1231900"/>
            <a:ext cx="2654300" cy="381000"/>
          </a:xfrm>
          <a:prstGeom prst="snip2Diag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/>
              <a:t>AVM </a:t>
            </a:r>
            <a:r>
              <a:rPr lang="ko-KR" altLang="en-US" b="1" smtClean="0"/>
              <a:t>사업 차별성</a:t>
            </a:r>
            <a:endParaRPr lang="ko-KR" altLang="en-US" b="1"/>
          </a:p>
        </p:txBody>
      </p:sp>
      <p:sp>
        <p:nvSpPr>
          <p:cNvPr id="6" name="직사각형 5"/>
          <p:cNvSpPr/>
          <p:nvPr/>
        </p:nvSpPr>
        <p:spPr>
          <a:xfrm>
            <a:off x="3517900" y="2222500"/>
            <a:ext cx="1905000" cy="317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기술적 관점</a:t>
            </a:r>
            <a:endParaRPr lang="ko-KR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505200" y="4114800"/>
            <a:ext cx="1905000" cy="317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사업적 관점</a:t>
            </a:r>
            <a:endParaRPr lang="ko-KR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505200" y="2616200"/>
            <a:ext cx="5372100" cy="12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flipV="1">
            <a:off x="3492500" y="4533900"/>
            <a:ext cx="5397500" cy="12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29598" y="2469525"/>
            <a:ext cx="1728192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800000"/>
                </a:solidFill>
                <a:latin typeface="Calibri" pitchFamily="34" charset="0"/>
                <a:ea typeface="맑은 고딕"/>
              </a:rPr>
              <a:t>Front View</a:t>
            </a:r>
            <a:endParaRPr lang="ko-KR" altLang="en-US" b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829598" y="5210021"/>
            <a:ext cx="1728192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800000"/>
                </a:solidFill>
                <a:latin typeface="Calibri" pitchFamily="34" charset="0"/>
                <a:ea typeface="맑은 고딕"/>
              </a:rPr>
              <a:t>Rear View</a:t>
            </a:r>
            <a:endParaRPr lang="ko-KR" altLang="en-US" b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-1041" y="3753177"/>
            <a:ext cx="115212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800000"/>
                </a:solidFill>
                <a:latin typeface="Calibri" pitchFamily="34" charset="0"/>
                <a:ea typeface="맑은 고딕"/>
              </a:rPr>
              <a:t>Left</a:t>
            </a:r>
          </a:p>
          <a:p>
            <a:pPr algn="ctr">
              <a:defRPr/>
            </a:pPr>
            <a:r>
              <a:rPr lang="en-US" altLang="ko-KR" b="1" dirty="0" smtClean="0">
                <a:solidFill>
                  <a:srgbClr val="800000"/>
                </a:solidFill>
                <a:latin typeface="Calibri" pitchFamily="34" charset="0"/>
                <a:ea typeface="맑은 고딕"/>
              </a:rPr>
              <a:t>View</a:t>
            </a:r>
            <a:endParaRPr lang="ko-KR" altLang="en-US" b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32163" y="3753177"/>
            <a:ext cx="107059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800000"/>
                </a:solidFill>
                <a:latin typeface="Calibri" pitchFamily="34" charset="0"/>
                <a:ea typeface="맑은 고딕"/>
              </a:rPr>
              <a:t>Right</a:t>
            </a:r>
          </a:p>
          <a:p>
            <a:pPr algn="ctr">
              <a:defRPr/>
            </a:pPr>
            <a:r>
              <a:rPr lang="en-US" altLang="ko-KR" b="1" dirty="0" smtClean="0">
                <a:solidFill>
                  <a:srgbClr val="800000"/>
                </a:solidFill>
                <a:latin typeface="Calibri" pitchFamily="34" charset="0"/>
                <a:ea typeface="맑은 고딕"/>
              </a:rPr>
              <a:t>View</a:t>
            </a:r>
            <a:endParaRPr lang="ko-KR" altLang="en-US" b="1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 txBox="1">
            <a:spLocks/>
          </p:cNvSpPr>
          <p:nvPr/>
        </p:nvSpPr>
        <p:spPr bwMode="auto">
          <a:xfrm>
            <a:off x="0" y="-24939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800" b="1" kern="1200" baseline="0">
                <a:solidFill>
                  <a:schemeClr val="bg1"/>
                </a:solidFill>
                <a:latin typeface="Times New Roman" panose="02020603050405020304" pitchFamily="18" charset="0"/>
                <a:ea typeface="HY신명조" panose="02030600000101010101" pitchFamily="18" charset="-127"/>
                <a:cs typeface="휴먼모음T" pitchFamily="18" charset="-127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5pPr>
            <a:lvl6pPr marL="3429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685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0287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ko-KR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활용 분야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999" y="1811988"/>
            <a:ext cx="7786212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ko-KR" altLang="en-US" sz="1400" spc="-150" smtClean="0">
                <a:latin typeface="맑은 고딕"/>
                <a:ea typeface="맑은 고딕"/>
              </a:rPr>
              <a:t>▶  </a:t>
            </a:r>
            <a:r>
              <a:rPr lang="ko-KR" altLang="en-US" sz="1400" spc="-150" smtClean="0">
                <a:latin typeface="+mj-ea"/>
                <a:ea typeface="+mj-ea"/>
              </a:rPr>
              <a:t>자동차는 </a:t>
            </a:r>
            <a:r>
              <a:rPr lang="ko-KR" altLang="en-US" sz="1400" spc="-150" dirty="0" smtClean="0">
                <a:latin typeface="+mj-ea"/>
                <a:ea typeface="+mj-ea"/>
              </a:rPr>
              <a:t>새로운 </a:t>
            </a:r>
            <a:r>
              <a:rPr lang="en-US" altLang="ko-KR" sz="1400" spc="-150" dirty="0" smtClean="0">
                <a:latin typeface="+mj-ea"/>
                <a:ea typeface="+mj-ea"/>
              </a:rPr>
              <a:t>IT Device</a:t>
            </a:r>
            <a:r>
              <a:rPr lang="ko-KR" altLang="en-US" sz="1400" spc="-150" smtClean="0">
                <a:latin typeface="+mj-ea"/>
                <a:ea typeface="+mj-ea"/>
              </a:rPr>
              <a:t>로 진화 중</a:t>
            </a:r>
            <a:endParaRPr lang="en-US" altLang="ko-KR" sz="1400" spc="-150" dirty="0" smtClean="0">
              <a:latin typeface="+mj-ea"/>
              <a:ea typeface="+mj-ea"/>
            </a:endParaRPr>
          </a:p>
          <a:p>
            <a:pPr marL="540000" lvl="1" indent="-1800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ko-KR" altLang="en-US" sz="1400" spc="-150" dirty="0" smtClean="0">
                <a:latin typeface="+mj-ea"/>
                <a:ea typeface="+mj-ea"/>
              </a:rPr>
              <a:t>자동차의 총 제조원가에서 </a:t>
            </a:r>
            <a:r>
              <a:rPr lang="en-US" altLang="ko-KR" sz="1400" spc="-150" dirty="0" smtClean="0">
                <a:latin typeface="+mj-ea"/>
                <a:ea typeface="+mj-ea"/>
              </a:rPr>
              <a:t>IT</a:t>
            </a:r>
            <a:r>
              <a:rPr lang="ko-KR" altLang="en-US" sz="1400" spc="-150" smtClean="0">
                <a:latin typeface="+mj-ea"/>
                <a:ea typeface="+mj-ea"/>
              </a:rPr>
              <a:t>기기</a:t>
            </a:r>
            <a:r>
              <a:rPr lang="en-US" altLang="ko-KR" sz="1400" spc="-150" dirty="0" smtClean="0">
                <a:latin typeface="+mj-ea"/>
                <a:ea typeface="+mj-ea"/>
              </a:rPr>
              <a:t>, </a:t>
            </a:r>
            <a:r>
              <a:rPr lang="ko-KR" altLang="en-US" sz="1400" spc="-150" smtClean="0">
                <a:latin typeface="+mj-ea"/>
                <a:ea typeface="+mj-ea"/>
              </a:rPr>
              <a:t>소프트웨어의 전자 부품 비율 증가</a:t>
            </a:r>
            <a:endParaRPr lang="en-US" altLang="ko-KR" sz="1400" spc="-150" smtClean="0">
              <a:latin typeface="+mj-ea"/>
              <a:ea typeface="+mj-ea"/>
            </a:endParaRPr>
          </a:p>
          <a:p>
            <a:pPr marL="540000" lvl="1" indent="-1800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altLang="ko-KR" sz="1400" spc="-150" smtClean="0">
              <a:latin typeface="+mj-ea"/>
              <a:ea typeface="+mj-ea"/>
            </a:endParaRPr>
          </a:p>
          <a:p>
            <a:pPr marL="540000" lvl="1" indent="-180000">
              <a:lnSpc>
                <a:spcPts val="1500"/>
              </a:lnSpc>
              <a:buFont typeface="Arial" pitchFamily="34" charset="0"/>
              <a:buChar char="•"/>
            </a:pPr>
            <a:r>
              <a:rPr lang="ko-KR" altLang="en-US" sz="1400" spc="-150" smtClean="0">
                <a:latin typeface="+mj-ea"/>
              </a:rPr>
              <a:t>구글</a:t>
            </a:r>
            <a:r>
              <a:rPr lang="en-US" altLang="ko-KR" sz="1400" spc="-150" smtClean="0">
                <a:latin typeface="+mj-ea"/>
              </a:rPr>
              <a:t>, </a:t>
            </a:r>
            <a:r>
              <a:rPr lang="ko-KR" altLang="en-US" sz="1400" spc="-150" smtClean="0">
                <a:latin typeface="+mj-ea"/>
              </a:rPr>
              <a:t>애플</a:t>
            </a:r>
            <a:r>
              <a:rPr lang="en-US" altLang="ko-KR" sz="1400" spc="-150" smtClean="0">
                <a:latin typeface="+mj-ea"/>
              </a:rPr>
              <a:t>, </a:t>
            </a:r>
            <a:r>
              <a:rPr lang="ko-KR" altLang="en-US" sz="1400" spc="-150" smtClean="0">
                <a:latin typeface="+mj-ea"/>
              </a:rPr>
              <a:t>삼성</a:t>
            </a:r>
            <a:r>
              <a:rPr lang="en-US" altLang="ko-KR" sz="1400" spc="-150" smtClean="0">
                <a:latin typeface="+mj-ea"/>
              </a:rPr>
              <a:t>, LG </a:t>
            </a:r>
            <a:r>
              <a:rPr lang="ko-KR" altLang="en-US" sz="1400" spc="-150" smtClean="0">
                <a:latin typeface="+mj-ea"/>
              </a:rPr>
              <a:t>등의 기존 </a:t>
            </a:r>
            <a:r>
              <a:rPr lang="en-US" altLang="ko-KR" sz="1400" spc="-150" smtClean="0">
                <a:latin typeface="+mj-ea"/>
              </a:rPr>
              <a:t>IT </a:t>
            </a:r>
            <a:r>
              <a:rPr lang="ko-KR" altLang="en-US" sz="1400" spc="-150" smtClean="0">
                <a:latin typeface="+mj-ea"/>
              </a:rPr>
              <a:t>업체의 자동차 사업 참여</a:t>
            </a:r>
            <a:endParaRPr lang="en-US" altLang="ko-KR" sz="1400" spc="-150" smtClean="0">
              <a:latin typeface="+mj-ea"/>
            </a:endParaRPr>
          </a:p>
          <a:p>
            <a:pPr marL="540000" lvl="1" indent="-180000">
              <a:lnSpc>
                <a:spcPts val="1500"/>
              </a:lnSpc>
            </a:pPr>
            <a:endParaRPr lang="en-US" altLang="ko-KR" sz="1400" spc="-150" dirty="0">
              <a:latin typeface="+mj-ea"/>
              <a:ea typeface="+mj-ea"/>
            </a:endParaRPr>
          </a:p>
          <a:p>
            <a:pPr marL="540000" lvl="1" indent="-1800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400" spc="-150" dirty="0" smtClean="0">
                <a:latin typeface="+mj-ea"/>
                <a:ea typeface="+mj-ea"/>
              </a:rPr>
              <a:t>향후 </a:t>
            </a:r>
            <a:r>
              <a:rPr lang="en-US" altLang="ko-KR" sz="1400" spc="-150" dirty="0" smtClean="0">
                <a:latin typeface="+mj-ea"/>
                <a:ea typeface="+mj-ea"/>
              </a:rPr>
              <a:t>10~20</a:t>
            </a:r>
            <a:r>
              <a:rPr lang="ko-KR" altLang="en-US" sz="1400" spc="-150" smtClean="0">
                <a:latin typeface="+mj-ea"/>
                <a:ea typeface="+mj-ea"/>
              </a:rPr>
              <a:t>년간 기술 혁신이 과거의 산업 변화 속도 추월 예상</a:t>
            </a:r>
            <a:endParaRPr lang="en-US" altLang="ko-KR" sz="1400" spc="-150" dirty="0" smtClean="0"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9999" y="4231725"/>
            <a:ext cx="7786212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ko-KR" altLang="en-US" sz="1400" spc="-150" smtClean="0">
                <a:latin typeface="맑은 고딕"/>
                <a:ea typeface="맑은 고딕"/>
              </a:rPr>
              <a:t>▶ </a:t>
            </a:r>
            <a:r>
              <a:rPr lang="ko-KR" altLang="en-US" sz="1400" spc="-150" smtClean="0">
                <a:latin typeface="+mj-ea"/>
                <a:ea typeface="+mj-ea"/>
              </a:rPr>
              <a:t>자동차 </a:t>
            </a:r>
            <a:r>
              <a:rPr lang="ko-KR" altLang="en-US" sz="1400" spc="-150" dirty="0" smtClean="0">
                <a:latin typeface="+mj-ea"/>
                <a:ea typeface="+mj-ea"/>
              </a:rPr>
              <a:t>산업의 새로운 가치 창출</a:t>
            </a:r>
            <a:endParaRPr lang="en-US" altLang="ko-KR" sz="1400" spc="-150" dirty="0" smtClean="0">
              <a:latin typeface="+mj-ea"/>
              <a:ea typeface="+mj-ea"/>
            </a:endParaRPr>
          </a:p>
          <a:p>
            <a:pPr marL="540000" lvl="1" indent="-1800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ko-KR" sz="1400" spc="-150" dirty="0" smtClean="0">
                <a:latin typeface="+mj-ea"/>
                <a:ea typeface="+mj-ea"/>
              </a:rPr>
              <a:t>IT </a:t>
            </a:r>
            <a:r>
              <a:rPr lang="ko-KR" altLang="en-US" sz="1400" spc="-150" smtClean="0">
                <a:latin typeface="+mj-ea"/>
                <a:ea typeface="+mj-ea"/>
              </a:rPr>
              <a:t>인프라 융합</a:t>
            </a:r>
            <a:r>
              <a:rPr lang="en-US" altLang="ko-KR" sz="1400" spc="-150" dirty="0" smtClean="0">
                <a:latin typeface="+mj-ea"/>
                <a:ea typeface="+mj-ea"/>
              </a:rPr>
              <a:t>, </a:t>
            </a:r>
            <a:r>
              <a:rPr lang="ko-KR" altLang="en-US" sz="1400" spc="-150" smtClean="0">
                <a:latin typeface="+mj-ea"/>
                <a:ea typeface="+mj-ea"/>
              </a:rPr>
              <a:t>영상 인식 원천 기술 융합 등을 통해 미들웨어 및 서비스의 영향력 증대 예상</a:t>
            </a:r>
            <a:endParaRPr lang="en-US" altLang="ko-KR" sz="1400" spc="-150" smtClean="0">
              <a:latin typeface="+mj-ea"/>
              <a:ea typeface="+mj-ea"/>
            </a:endParaRPr>
          </a:p>
          <a:p>
            <a:pPr marL="540000" lvl="1" indent="-180000">
              <a:lnSpc>
                <a:spcPts val="1200"/>
              </a:lnSpc>
            </a:pPr>
            <a:endParaRPr lang="en-US" altLang="ko-KR" sz="1400" spc="-150" dirty="0" smtClean="0">
              <a:latin typeface="+mj-ea"/>
              <a:ea typeface="+mj-ea"/>
            </a:endParaRPr>
          </a:p>
          <a:p>
            <a:pPr marL="540000" lvl="1" indent="-18000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400" spc="-150" dirty="0" err="1" smtClean="0">
                <a:latin typeface="+mj-ea"/>
                <a:ea typeface="+mj-ea"/>
              </a:rPr>
              <a:t>고안전</a:t>
            </a:r>
            <a:r>
              <a:rPr lang="ko-KR" altLang="en-US" sz="1400" spc="-150" dirty="0" smtClean="0">
                <a:latin typeface="+mj-ea"/>
                <a:ea typeface="+mj-ea"/>
              </a:rPr>
              <a:t> 자동차</a:t>
            </a:r>
            <a:r>
              <a:rPr lang="en-US" altLang="ko-KR" sz="1400" spc="-150" dirty="0" smtClean="0">
                <a:latin typeface="+mj-ea"/>
                <a:ea typeface="+mj-ea"/>
              </a:rPr>
              <a:t>, </a:t>
            </a:r>
            <a:r>
              <a:rPr lang="ko-KR" altLang="en-US" sz="1400" spc="-150" smtClean="0">
                <a:latin typeface="+mj-ea"/>
                <a:ea typeface="+mj-ea"/>
              </a:rPr>
              <a:t>자율주행 자동차</a:t>
            </a:r>
            <a:r>
              <a:rPr lang="en-US" altLang="ko-KR" sz="1400" spc="-150" dirty="0" smtClean="0">
                <a:latin typeface="+mj-ea"/>
                <a:ea typeface="+mj-ea"/>
              </a:rPr>
              <a:t>, </a:t>
            </a:r>
            <a:r>
              <a:rPr lang="ko-KR" altLang="en-US" sz="1400" spc="-150" smtClean="0">
                <a:latin typeface="+mj-ea"/>
                <a:ea typeface="+mj-ea"/>
              </a:rPr>
              <a:t>커넥티드카</a:t>
            </a:r>
            <a:r>
              <a:rPr lang="en-US" altLang="ko-KR" sz="1400" spc="-150" dirty="0" smtClean="0">
                <a:latin typeface="+mj-ea"/>
                <a:ea typeface="+mj-ea"/>
              </a:rPr>
              <a:t>, </a:t>
            </a:r>
            <a:r>
              <a:rPr lang="ko-KR" altLang="en-US" sz="1400" spc="-150" smtClean="0">
                <a:latin typeface="+mj-ea"/>
                <a:ea typeface="+mj-ea"/>
              </a:rPr>
              <a:t>로보카 등</a:t>
            </a:r>
            <a:endParaRPr lang="en-US" altLang="ko-KR" sz="1400" spc="-150" dirty="0" smtClean="0">
              <a:latin typeface="+mj-ea"/>
              <a:ea typeface="+mj-ea"/>
            </a:endParaRPr>
          </a:p>
        </p:txBody>
      </p:sp>
      <p:sp>
        <p:nvSpPr>
          <p:cNvPr id="7" name="대각선 방향의 모서리가 잘린 사각형 6"/>
          <p:cNvSpPr/>
          <p:nvPr/>
        </p:nvSpPr>
        <p:spPr>
          <a:xfrm>
            <a:off x="393700" y="1333500"/>
            <a:ext cx="3848100" cy="381000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Smart Car </a:t>
            </a:r>
            <a:r>
              <a:rPr lang="ko-KR" alt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새로운 </a:t>
            </a:r>
            <a:r>
              <a:rPr lang="en-US" altLang="ko-KR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</a:t>
            </a:r>
            <a:r>
              <a:rPr lang="ko-KR" alt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산업분야</a:t>
            </a:r>
            <a:endParaRPr lang="ko-KR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대각선 방향의 모서리가 잘린 사각형 7"/>
          <p:cNvSpPr/>
          <p:nvPr/>
        </p:nvSpPr>
        <p:spPr>
          <a:xfrm>
            <a:off x="393700" y="3721100"/>
            <a:ext cx="3848100" cy="381000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자동차 산업과 타 산업과의 융합</a:t>
            </a:r>
            <a:endParaRPr lang="ko-KR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364" name="Picture 4" descr="http://previews.123rf.com/images/radiantskies/radiantskies1211/radiantskies121101018/16488961-Abstract-word-cloud-for-Automotive-industry-with-related-tags-and-terms-Stock-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1175" y="4855401"/>
            <a:ext cx="2282825" cy="1735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93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98814" y="1375599"/>
            <a:ext cx="2926080" cy="473425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2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graphicFrame>
        <p:nvGraphicFramePr>
          <p:cNvPr id="27" name="차트 26"/>
          <p:cNvGraphicFramePr>
            <a:graphicFrameLocks/>
          </p:cNvGraphicFramePr>
          <p:nvPr>
            <p:extLst/>
          </p:nvPr>
        </p:nvGraphicFramePr>
        <p:xfrm>
          <a:off x="152209" y="2089939"/>
          <a:ext cx="2798880" cy="2371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직사각형 20"/>
          <p:cNvSpPr/>
          <p:nvPr/>
        </p:nvSpPr>
        <p:spPr>
          <a:xfrm>
            <a:off x="152210" y="4764983"/>
            <a:ext cx="2872684" cy="1497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전 세계 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ADAS </a:t>
            </a:r>
            <a:r>
              <a:rPr lang="ko-KR" altLang="en-US" sz="1100" dirty="0" err="1" smtClean="0">
                <a:solidFill>
                  <a:schemeClr val="tx1"/>
                </a:solidFill>
                <a:latin typeface="+mn-ea"/>
              </a:rPr>
              <a:t>성장율은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 연평균 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15% 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예상 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(‘10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년 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~ 20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년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)</a:t>
            </a:r>
          </a:p>
          <a:p>
            <a:pPr>
              <a:lnSpc>
                <a:spcPts val="1000"/>
              </a:lnSpc>
            </a:pP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ko-KR" sz="1100" dirty="0" smtClean="0">
                <a:solidFill>
                  <a:schemeClr val="tx1"/>
                </a:solidFill>
                <a:latin typeface="+mn-ea"/>
              </a:rPr>
            </a:b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ko-KR" sz="10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000" smtClean="0">
                <a:solidFill>
                  <a:schemeClr val="tx1"/>
                </a:solidFill>
                <a:latin typeface="+mn-ea"/>
              </a:rPr>
              <a:t>출처</a:t>
            </a:r>
            <a:r>
              <a:rPr lang="en-US" altLang="ko-KR" sz="1000" dirty="0" smtClean="0">
                <a:solidFill>
                  <a:schemeClr val="tx1"/>
                </a:solidFill>
                <a:latin typeface="+mn-ea"/>
              </a:rPr>
              <a:t>: The </a:t>
            </a:r>
            <a:r>
              <a:rPr lang="en-US" altLang="ko-KR" sz="1000" dirty="0">
                <a:solidFill>
                  <a:schemeClr val="tx1"/>
                </a:solidFill>
                <a:latin typeface="+mn-ea"/>
              </a:rPr>
              <a:t>World Market </a:t>
            </a:r>
            <a:r>
              <a:rPr lang="en-US" altLang="ko-KR" sz="1000" dirty="0" smtClean="0">
                <a:solidFill>
                  <a:schemeClr val="tx1"/>
                </a:solidFill>
                <a:latin typeface="+mn-ea"/>
              </a:rPr>
              <a:t>for Advanced</a:t>
            </a:r>
          </a:p>
          <a:p>
            <a:r>
              <a:rPr lang="en-US" altLang="ko-KR" sz="1000" dirty="0" smtClean="0">
                <a:solidFill>
                  <a:schemeClr val="tx1"/>
                </a:solidFill>
                <a:latin typeface="+mn-ea"/>
              </a:rPr>
              <a:t>    Driver </a:t>
            </a:r>
            <a:r>
              <a:rPr lang="en-US" altLang="ko-KR" sz="1000" dirty="0">
                <a:solidFill>
                  <a:schemeClr val="tx1"/>
                </a:solidFill>
                <a:latin typeface="+mn-ea"/>
              </a:rPr>
              <a:t>Assistance Systems </a:t>
            </a:r>
            <a:r>
              <a:rPr lang="en-US" altLang="ko-KR" sz="1000" dirty="0" smtClean="0">
                <a:solidFill>
                  <a:schemeClr val="tx1"/>
                </a:solidFill>
                <a:latin typeface="+mn-ea"/>
              </a:rPr>
              <a:t>2012   </a:t>
            </a:r>
          </a:p>
          <a:p>
            <a:r>
              <a:rPr lang="en-US" altLang="ko-KR" sz="10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  <a:latin typeface="+mn-ea"/>
              </a:rPr>
              <a:t>   edition)</a:t>
            </a:r>
            <a:endParaRPr lang="ko-KR" altLang="en-US" sz="1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120861" y="1375599"/>
            <a:ext cx="2926080" cy="473425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200" b="1" dirty="0">
              <a:solidFill>
                <a:schemeClr val="tx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174987" y="4764983"/>
            <a:ext cx="2888844" cy="1497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차량용 카메라 수요는 연평균 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성장률 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51% 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수준으로 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1M(‘13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년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에서 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15M(‘18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년</a:t>
            </a:r>
            <a:r>
              <a:rPr lang="en-US" altLang="ko-KR" sz="110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100" smtClean="0">
                <a:solidFill>
                  <a:schemeClr val="tx1"/>
                </a:solidFill>
                <a:latin typeface="+mn-ea"/>
              </a:rPr>
              <a:t>으로</a:t>
            </a:r>
            <a:endParaRPr lang="en-US" altLang="ko-KR" sz="1100" smtClean="0">
              <a:solidFill>
                <a:schemeClr val="tx1"/>
              </a:solidFill>
              <a:latin typeface="+mn-ea"/>
            </a:endParaRPr>
          </a:p>
          <a:p>
            <a:pPr marL="171450" indent="-171450"/>
            <a:r>
              <a:rPr lang="en-US" altLang="ko-KR" sz="1100" smtClean="0">
                <a:solidFill>
                  <a:schemeClr val="tx1"/>
                </a:solidFill>
                <a:latin typeface="+mn-ea"/>
              </a:rPr>
              <a:t>   </a:t>
            </a:r>
            <a:r>
              <a:rPr lang="ko-KR" altLang="en-US" sz="110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급속히 증가할 것으로 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전망</a:t>
            </a:r>
            <a:endParaRPr lang="en-US" altLang="ko-KR" sz="1100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1000"/>
              </a:lnSpc>
            </a:pP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ko-KR" sz="1100" dirty="0">
                <a:solidFill>
                  <a:schemeClr val="tx1"/>
                </a:solidFill>
                <a:latin typeface="+mn-ea"/>
              </a:rPr>
            </a:b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   (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출처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프리스케일사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(‘13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년</a:t>
            </a: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의 차량 카메라 </a:t>
            </a:r>
            <a:endParaRPr lang="en-US" altLang="ko-KR" sz="1100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  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100" dirty="0">
                <a:solidFill>
                  <a:schemeClr val="tx1"/>
                </a:solidFill>
                <a:latin typeface="+mn-ea"/>
              </a:rPr>
              <a:t>세계시장 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예측 자료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11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3" name="_x174802016" descr="EMB00000b40259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82" t="33849" r="6001" b="42268"/>
          <a:stretch>
            <a:fillRect/>
          </a:stretch>
        </p:blipFill>
        <p:spPr bwMode="auto">
          <a:xfrm>
            <a:off x="3174987" y="2089940"/>
            <a:ext cx="2801815" cy="239893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/>
        </p:spPr>
      </p:pic>
      <p:sp>
        <p:nvSpPr>
          <p:cNvPr id="32" name="직사각형 31"/>
          <p:cNvSpPr/>
          <p:nvPr/>
        </p:nvSpPr>
        <p:spPr>
          <a:xfrm>
            <a:off x="6140875" y="1378370"/>
            <a:ext cx="2926080" cy="473425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200" b="1" dirty="0">
              <a:solidFill>
                <a:schemeClr val="tx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255157" y="4764983"/>
            <a:ext cx="2849898" cy="1497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tIns="3600" rIns="3600" bIns="3600" rtlCol="0" anchor="t" anchorCtr="0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CAGR 33%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 성장 기대 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(2013~ 2018)</a:t>
            </a:r>
          </a:p>
          <a:p>
            <a:pPr>
              <a:lnSpc>
                <a:spcPts val="1000"/>
              </a:lnSpc>
            </a:pP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ko-KR" sz="1100" dirty="0" smtClean="0">
                <a:solidFill>
                  <a:schemeClr val="tx1"/>
                </a:solidFill>
                <a:latin typeface="+mn-ea"/>
              </a:rPr>
            </a:b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   (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출처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: Global automotive surround </a:t>
            </a:r>
          </a:p>
          <a:p>
            <a:pPr>
              <a:lnSpc>
                <a:spcPts val="1000"/>
              </a:lnSpc>
            </a:pP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   view systems market(‘14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년 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3</a:t>
            </a:r>
            <a:r>
              <a:rPr lang="ko-KR" altLang="en-US" sz="1100" dirty="0" smtClean="0">
                <a:solidFill>
                  <a:schemeClr val="tx1"/>
                </a:solidFill>
                <a:latin typeface="+mn-ea"/>
              </a:rPr>
              <a:t>월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, </a:t>
            </a:r>
          </a:p>
          <a:p>
            <a:pPr>
              <a:lnSpc>
                <a:spcPts val="1000"/>
              </a:lnSpc>
            </a:pPr>
            <a:r>
              <a:rPr lang="en-US" altLang="ko-KR" sz="11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ko-KR" sz="1100" dirty="0" err="1" smtClean="0">
                <a:solidFill>
                  <a:schemeClr val="tx1"/>
                </a:solidFill>
                <a:latin typeface="+mn-ea"/>
              </a:rPr>
              <a:t>Technavio</a:t>
            </a:r>
            <a:r>
              <a:rPr lang="en-US" altLang="ko-KR" sz="1100" dirty="0" smtClean="0">
                <a:solidFill>
                  <a:schemeClr val="tx1"/>
                </a:solidFill>
                <a:latin typeface="+mn-ea"/>
              </a:rPr>
              <a:t> Analysis))</a:t>
            </a:r>
            <a:endParaRPr lang="ko-KR" altLang="en-US" sz="11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6217058" y="2078598"/>
            <a:ext cx="2799264" cy="2457785"/>
          </a:xfrm>
          <a:prstGeom prst="rect">
            <a:avLst/>
          </a:prstGeom>
        </p:spPr>
      </p:pic>
      <p:sp>
        <p:nvSpPr>
          <p:cNvPr id="19" name="제목 1"/>
          <p:cNvSpPr txBox="1">
            <a:spLocks/>
          </p:cNvSpPr>
          <p:nvPr/>
        </p:nvSpPr>
        <p:spPr bwMode="auto">
          <a:xfrm>
            <a:off x="0" y="-24939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800" b="1" kern="1200" baseline="0">
                <a:solidFill>
                  <a:schemeClr val="bg1"/>
                </a:solidFill>
                <a:latin typeface="Times New Roman" panose="02020603050405020304" pitchFamily="18" charset="0"/>
                <a:ea typeface="HY신명조" panose="02030600000101010101" pitchFamily="18" charset="-127"/>
                <a:cs typeface="휴먼모음T" pitchFamily="18" charset="-127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Franklin Gothic Book" pitchFamily="34" charset="0"/>
                <a:ea typeface="HY그래픽" pitchFamily="18" charset="-127"/>
                <a:cs typeface="HY그래픽" pitchFamily="18" charset="-127"/>
              </a:defRPr>
            </a:lvl5pPr>
            <a:lvl6pPr marL="3429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685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0287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ko-KR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ADAS </a:t>
            </a:r>
            <a:r>
              <a:rPr lang="ko-KR" altLang="en-US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시장 분석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대각선 방향의 모서리가 잘린 사각형 14"/>
          <p:cNvSpPr/>
          <p:nvPr/>
        </p:nvSpPr>
        <p:spPr>
          <a:xfrm>
            <a:off x="177800" y="1524000"/>
            <a:ext cx="2772000" cy="381000"/>
          </a:xfrm>
          <a:prstGeom prst="snip2Diag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/>
              <a:t>ADAS </a:t>
            </a:r>
            <a:r>
              <a:rPr lang="ko-KR" altLang="en-US" b="1" smtClean="0"/>
              <a:t>세계 시장</a:t>
            </a:r>
            <a:endParaRPr lang="ko-KR" altLang="en-US" b="1"/>
          </a:p>
        </p:txBody>
      </p:sp>
      <p:sp>
        <p:nvSpPr>
          <p:cNvPr id="16" name="대각선 방향의 모서리가 잘린 사각형 15"/>
          <p:cNvSpPr/>
          <p:nvPr/>
        </p:nvSpPr>
        <p:spPr>
          <a:xfrm>
            <a:off x="3200400" y="1524000"/>
            <a:ext cx="2772000" cy="381000"/>
          </a:xfrm>
          <a:prstGeom prst="snip2Diag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/>
              <a:t>차량용 카메라 시장</a:t>
            </a:r>
            <a:endParaRPr lang="ko-KR" altLang="en-US" b="1"/>
          </a:p>
        </p:txBody>
      </p:sp>
      <p:sp>
        <p:nvSpPr>
          <p:cNvPr id="17" name="대각선 방향의 모서리가 잘린 사각형 16"/>
          <p:cNvSpPr/>
          <p:nvPr/>
        </p:nvSpPr>
        <p:spPr>
          <a:xfrm>
            <a:off x="6223000" y="1524000"/>
            <a:ext cx="2772000" cy="381000"/>
          </a:xfrm>
          <a:prstGeom prst="snip2Diag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mtClean="0"/>
              <a:t>AVM </a:t>
            </a:r>
            <a:r>
              <a:rPr lang="ko-KR" altLang="en-US" b="1" smtClean="0"/>
              <a:t>시장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32156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das-blank(type-I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vadas-blank(type-I)</Template>
  <TotalTime>10553</TotalTime>
  <Words>939</Words>
  <Application>Microsoft Office PowerPoint</Application>
  <PresentationFormat>화면 슬라이드 쇼(4:3)</PresentationFormat>
  <Paragraphs>233</Paragraphs>
  <Slides>14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9" baseType="lpstr">
      <vt:lpstr>Arial Unicode MS</vt:lpstr>
      <vt:lpstr>HY견명조</vt:lpstr>
      <vt:lpstr>HY그래픽</vt:lpstr>
      <vt:lpstr>굴림</vt:lpstr>
      <vt:lpstr>맑은 고딕</vt:lpstr>
      <vt:lpstr>한컴 소망 M</vt:lpstr>
      <vt:lpstr>한컴 윤고딕 230</vt:lpstr>
      <vt:lpstr>함초롬바탕</vt:lpstr>
      <vt:lpstr>휴먼모음T</vt:lpstr>
      <vt:lpstr>Arial</vt:lpstr>
      <vt:lpstr>Calibri</vt:lpstr>
      <vt:lpstr>Franklin Gothic Book</vt:lpstr>
      <vt:lpstr>Times New Roman</vt:lpstr>
      <vt:lpstr>Wingdings</vt:lpstr>
      <vt:lpstr>vadas-blank(type-I)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이준석</dc:creator>
  <cp:lastModifiedBy>Summer Park</cp:lastModifiedBy>
  <cp:revision>1265</cp:revision>
  <cp:lastPrinted>2015-04-06T17:23:03Z</cp:lastPrinted>
  <dcterms:created xsi:type="dcterms:W3CDTF">2015-03-06T15:25:32Z</dcterms:created>
  <dcterms:modified xsi:type="dcterms:W3CDTF">2017-03-09T02:25:15Z</dcterms:modified>
</cp:coreProperties>
</file>